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removePersonalInfoOnSave="1" saveSubsetFonts="1">
  <p:sldMasterIdLst>
    <p:sldMasterId id="2147483796" r:id="rId2"/>
  </p:sldMasterIdLst>
  <p:notesMasterIdLst>
    <p:notesMasterId r:id="rId44"/>
  </p:notesMasterIdLst>
  <p:handoutMasterIdLst>
    <p:handoutMasterId r:id="rId45"/>
  </p:handoutMasterIdLst>
  <p:sldIdLst>
    <p:sldId id="277" r:id="rId3"/>
    <p:sldId id="304" r:id="rId4"/>
    <p:sldId id="267" r:id="rId5"/>
    <p:sldId id="312" r:id="rId6"/>
    <p:sldId id="285" r:id="rId7"/>
    <p:sldId id="313" r:id="rId8"/>
    <p:sldId id="314" r:id="rId9"/>
    <p:sldId id="393" r:id="rId10"/>
    <p:sldId id="299" r:id="rId11"/>
    <p:sldId id="327" r:id="rId12"/>
    <p:sldId id="315" r:id="rId13"/>
    <p:sldId id="394" r:id="rId14"/>
    <p:sldId id="405" r:id="rId15"/>
    <p:sldId id="397" r:id="rId16"/>
    <p:sldId id="290" r:id="rId17"/>
    <p:sldId id="402" r:id="rId18"/>
    <p:sldId id="399" r:id="rId19"/>
    <p:sldId id="362" r:id="rId20"/>
    <p:sldId id="407" r:id="rId21"/>
    <p:sldId id="416" r:id="rId22"/>
    <p:sldId id="426" r:id="rId23"/>
    <p:sldId id="408" r:id="rId24"/>
    <p:sldId id="410" r:id="rId25"/>
    <p:sldId id="427" r:id="rId26"/>
    <p:sldId id="411" r:id="rId27"/>
    <p:sldId id="412" r:id="rId28"/>
    <p:sldId id="373" r:id="rId29"/>
    <p:sldId id="424" r:id="rId30"/>
    <p:sldId id="417" r:id="rId31"/>
    <p:sldId id="423" r:id="rId32"/>
    <p:sldId id="422" r:id="rId33"/>
    <p:sldId id="428" r:id="rId34"/>
    <p:sldId id="429" r:id="rId35"/>
    <p:sldId id="433" r:id="rId36"/>
    <p:sldId id="421" r:id="rId37"/>
    <p:sldId id="434" r:id="rId38"/>
    <p:sldId id="435" r:id="rId39"/>
    <p:sldId id="430" r:id="rId40"/>
    <p:sldId id="293" r:id="rId41"/>
    <p:sldId id="436" r:id="rId42"/>
    <p:sldId id="432" r:id="rId4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0000"/>
    <a:srgbClr val="90C226"/>
    <a:srgbClr val="D9D9D9"/>
    <a:srgbClr val="A85229"/>
    <a:srgbClr val="FFC0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583183-23EC-4258-82D0-54C987A08B09}" v="7" dt="2021-08-07T17:35:24.994"/>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025" autoAdjust="0"/>
    <p:restoredTop sz="85134" autoAdjust="0"/>
  </p:normalViewPr>
  <p:slideViewPr>
    <p:cSldViewPr snapToGrid="0">
      <p:cViewPr>
        <p:scale>
          <a:sx n="100" d="100"/>
          <a:sy n="100" d="100"/>
        </p:scale>
        <p:origin x="1278" y="228"/>
      </p:cViewPr>
      <p:guideLst>
        <p:guide orient="horz" pos="2160"/>
        <p:guide pos="3840"/>
      </p:guideLst>
    </p:cSldViewPr>
  </p:slideViewPr>
  <p:outlineViewPr>
    <p:cViewPr>
      <p:scale>
        <a:sx n="33" d="100"/>
        <a:sy n="33" d="100"/>
      </p:scale>
      <p:origin x="0" y="-16644"/>
    </p:cViewPr>
  </p:outlineViewPr>
  <p:notesTextViewPr>
    <p:cViewPr>
      <p:scale>
        <a:sx n="125" d="100"/>
        <a:sy n="125" d="100"/>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66A96B-6C85-4A15-8DA1-2CFED3E3E5C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E8EDBFB-CF1B-4F7D-997E-9C378A2331DC}">
      <dgm:prSet/>
      <dgm:spPr/>
      <dgm:t>
        <a:bodyPr/>
        <a:lstStyle/>
        <a:p>
          <a:pPr>
            <a:lnSpc>
              <a:spcPct val="100000"/>
            </a:lnSpc>
          </a:pPr>
          <a:r>
            <a:rPr lang="en-US"/>
            <a:t>Provides a finite and accurate systolic/diastolic results.</a:t>
          </a:r>
        </a:p>
      </dgm:t>
    </dgm:pt>
    <dgm:pt modelId="{BDA2AC7A-04F6-4990-BAF6-8A63D74188AD}" type="parTrans" cxnId="{8800CDE6-07A3-4F49-9D45-53BE69EA6897}">
      <dgm:prSet/>
      <dgm:spPr/>
      <dgm:t>
        <a:bodyPr/>
        <a:lstStyle/>
        <a:p>
          <a:endParaRPr lang="en-US"/>
        </a:p>
      </dgm:t>
    </dgm:pt>
    <dgm:pt modelId="{50DDADD5-84E2-4677-92A6-1164CB9AACF4}" type="sibTrans" cxnId="{8800CDE6-07A3-4F49-9D45-53BE69EA6897}">
      <dgm:prSet/>
      <dgm:spPr/>
      <dgm:t>
        <a:bodyPr/>
        <a:lstStyle/>
        <a:p>
          <a:endParaRPr lang="en-US"/>
        </a:p>
      </dgm:t>
    </dgm:pt>
    <dgm:pt modelId="{FB996934-83C1-4C58-AF45-8692F7DF866B}">
      <dgm:prSet/>
      <dgm:spPr/>
      <dgm:t>
        <a:bodyPr/>
        <a:lstStyle/>
        <a:p>
          <a:pPr>
            <a:lnSpc>
              <a:spcPct val="100000"/>
            </a:lnSpc>
          </a:pPr>
          <a:r>
            <a:rPr lang="en-US"/>
            <a:t>The lab acquired the device for us.</a:t>
          </a:r>
        </a:p>
      </dgm:t>
    </dgm:pt>
    <dgm:pt modelId="{DECF8EA8-7AA8-409F-8728-F1BA57101A1D}" type="parTrans" cxnId="{6EBCF33E-8503-4B61-BAC3-DFD2945D8FB4}">
      <dgm:prSet/>
      <dgm:spPr/>
      <dgm:t>
        <a:bodyPr/>
        <a:lstStyle/>
        <a:p>
          <a:endParaRPr lang="en-US"/>
        </a:p>
      </dgm:t>
    </dgm:pt>
    <dgm:pt modelId="{1FB50810-5D0E-41AD-9103-FB03F2B5155C}" type="sibTrans" cxnId="{6EBCF33E-8503-4B61-BAC3-DFD2945D8FB4}">
      <dgm:prSet/>
      <dgm:spPr/>
      <dgm:t>
        <a:bodyPr/>
        <a:lstStyle/>
        <a:p>
          <a:endParaRPr lang="en-US"/>
        </a:p>
      </dgm:t>
    </dgm:pt>
    <dgm:pt modelId="{2408A75C-35BA-4C4C-91BD-A1EB85FE3FEE}" type="pres">
      <dgm:prSet presAssocID="{F466A96B-6C85-4A15-8DA1-2CFED3E3E5C0}" presName="root" presStyleCnt="0">
        <dgm:presLayoutVars>
          <dgm:dir/>
          <dgm:resizeHandles val="exact"/>
        </dgm:presLayoutVars>
      </dgm:prSet>
      <dgm:spPr/>
    </dgm:pt>
    <dgm:pt modelId="{5A8847EB-ABC8-47F0-82DC-0A47D853C5FD}" type="pres">
      <dgm:prSet presAssocID="{BE8EDBFB-CF1B-4F7D-997E-9C378A2331DC}" presName="compNode" presStyleCnt="0"/>
      <dgm:spPr/>
    </dgm:pt>
    <dgm:pt modelId="{8700FED6-3954-456C-B4CB-35284CAD70E9}" type="pres">
      <dgm:prSet presAssocID="{BE8EDBFB-CF1B-4F7D-997E-9C378A2331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with Pulse"/>
        </a:ext>
      </dgm:extLst>
    </dgm:pt>
    <dgm:pt modelId="{0AEBA764-62B8-4E68-AF96-BF1FB8A793F9}" type="pres">
      <dgm:prSet presAssocID="{BE8EDBFB-CF1B-4F7D-997E-9C378A2331DC}" presName="spaceRect" presStyleCnt="0"/>
      <dgm:spPr/>
    </dgm:pt>
    <dgm:pt modelId="{F17772E5-65AC-4DAE-A5A8-01134D7FF4BF}" type="pres">
      <dgm:prSet presAssocID="{BE8EDBFB-CF1B-4F7D-997E-9C378A2331DC}" presName="textRect" presStyleLbl="revTx" presStyleIdx="0" presStyleCnt="2">
        <dgm:presLayoutVars>
          <dgm:chMax val="1"/>
          <dgm:chPref val="1"/>
        </dgm:presLayoutVars>
      </dgm:prSet>
      <dgm:spPr/>
    </dgm:pt>
    <dgm:pt modelId="{DB508ED5-8710-4C4C-B065-FA2A78E3381A}" type="pres">
      <dgm:prSet presAssocID="{50DDADD5-84E2-4677-92A6-1164CB9AACF4}" presName="sibTrans" presStyleCnt="0"/>
      <dgm:spPr/>
    </dgm:pt>
    <dgm:pt modelId="{6FE2A735-B518-4219-B0C6-AA18F620A12C}" type="pres">
      <dgm:prSet presAssocID="{FB996934-83C1-4C58-AF45-8692F7DF866B}" presName="compNode" presStyleCnt="0"/>
      <dgm:spPr/>
    </dgm:pt>
    <dgm:pt modelId="{B1ACA42F-520F-4C3D-B239-849DF05E6030}" type="pres">
      <dgm:prSet presAssocID="{FB996934-83C1-4C58-AF45-8692F7DF866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F2101625-1BFC-4750-A29A-765EC26B5653}" type="pres">
      <dgm:prSet presAssocID="{FB996934-83C1-4C58-AF45-8692F7DF866B}" presName="spaceRect" presStyleCnt="0"/>
      <dgm:spPr/>
    </dgm:pt>
    <dgm:pt modelId="{359EFCAA-3611-45CD-ABBF-487EA5E6C19C}" type="pres">
      <dgm:prSet presAssocID="{FB996934-83C1-4C58-AF45-8692F7DF866B}" presName="textRect" presStyleLbl="revTx" presStyleIdx="1" presStyleCnt="2">
        <dgm:presLayoutVars>
          <dgm:chMax val="1"/>
          <dgm:chPref val="1"/>
        </dgm:presLayoutVars>
      </dgm:prSet>
      <dgm:spPr/>
    </dgm:pt>
  </dgm:ptLst>
  <dgm:cxnLst>
    <dgm:cxn modelId="{58EF3B37-9ECB-460A-9A7A-B48CA440D88D}" type="presOf" srcId="{F466A96B-6C85-4A15-8DA1-2CFED3E3E5C0}" destId="{2408A75C-35BA-4C4C-91BD-A1EB85FE3FEE}" srcOrd="0" destOrd="0" presId="urn:microsoft.com/office/officeart/2018/2/layout/IconLabelList"/>
    <dgm:cxn modelId="{6EBCF33E-8503-4B61-BAC3-DFD2945D8FB4}" srcId="{F466A96B-6C85-4A15-8DA1-2CFED3E3E5C0}" destId="{FB996934-83C1-4C58-AF45-8692F7DF866B}" srcOrd="1" destOrd="0" parTransId="{DECF8EA8-7AA8-409F-8728-F1BA57101A1D}" sibTransId="{1FB50810-5D0E-41AD-9103-FB03F2B5155C}"/>
    <dgm:cxn modelId="{6E3C5BC8-A588-4E11-932C-1B195E57314F}" type="presOf" srcId="{BE8EDBFB-CF1B-4F7D-997E-9C378A2331DC}" destId="{F17772E5-65AC-4DAE-A5A8-01134D7FF4BF}" srcOrd="0" destOrd="0" presId="urn:microsoft.com/office/officeart/2018/2/layout/IconLabelList"/>
    <dgm:cxn modelId="{F4E88FD4-65E6-45C7-AC3B-C38DC2345918}" type="presOf" srcId="{FB996934-83C1-4C58-AF45-8692F7DF866B}" destId="{359EFCAA-3611-45CD-ABBF-487EA5E6C19C}" srcOrd="0" destOrd="0" presId="urn:microsoft.com/office/officeart/2018/2/layout/IconLabelList"/>
    <dgm:cxn modelId="{8800CDE6-07A3-4F49-9D45-53BE69EA6897}" srcId="{F466A96B-6C85-4A15-8DA1-2CFED3E3E5C0}" destId="{BE8EDBFB-CF1B-4F7D-997E-9C378A2331DC}" srcOrd="0" destOrd="0" parTransId="{BDA2AC7A-04F6-4990-BAF6-8A63D74188AD}" sibTransId="{50DDADD5-84E2-4677-92A6-1164CB9AACF4}"/>
    <dgm:cxn modelId="{D08F9D5E-883B-4FB4-9C6D-325E815F8EB2}" type="presParOf" srcId="{2408A75C-35BA-4C4C-91BD-A1EB85FE3FEE}" destId="{5A8847EB-ABC8-47F0-82DC-0A47D853C5FD}" srcOrd="0" destOrd="0" presId="urn:microsoft.com/office/officeart/2018/2/layout/IconLabelList"/>
    <dgm:cxn modelId="{90C366D0-C0B8-4457-AFEA-2E4145F14697}" type="presParOf" srcId="{5A8847EB-ABC8-47F0-82DC-0A47D853C5FD}" destId="{8700FED6-3954-456C-B4CB-35284CAD70E9}" srcOrd="0" destOrd="0" presId="urn:microsoft.com/office/officeart/2018/2/layout/IconLabelList"/>
    <dgm:cxn modelId="{ADB68283-2270-48A0-9CE5-FAACFD6F2AC4}" type="presParOf" srcId="{5A8847EB-ABC8-47F0-82DC-0A47D853C5FD}" destId="{0AEBA764-62B8-4E68-AF96-BF1FB8A793F9}" srcOrd="1" destOrd="0" presId="urn:microsoft.com/office/officeart/2018/2/layout/IconLabelList"/>
    <dgm:cxn modelId="{867CF260-8B29-4ABB-ACA6-94EC6F048D4F}" type="presParOf" srcId="{5A8847EB-ABC8-47F0-82DC-0A47D853C5FD}" destId="{F17772E5-65AC-4DAE-A5A8-01134D7FF4BF}" srcOrd="2" destOrd="0" presId="urn:microsoft.com/office/officeart/2018/2/layout/IconLabelList"/>
    <dgm:cxn modelId="{CFE61D38-BF6D-4E76-A0DA-C5B334FA4608}" type="presParOf" srcId="{2408A75C-35BA-4C4C-91BD-A1EB85FE3FEE}" destId="{DB508ED5-8710-4C4C-B065-FA2A78E3381A}" srcOrd="1" destOrd="0" presId="urn:microsoft.com/office/officeart/2018/2/layout/IconLabelList"/>
    <dgm:cxn modelId="{ECAF5681-C046-4EEC-AB94-011E402813D6}" type="presParOf" srcId="{2408A75C-35BA-4C4C-91BD-A1EB85FE3FEE}" destId="{6FE2A735-B518-4219-B0C6-AA18F620A12C}" srcOrd="2" destOrd="0" presId="urn:microsoft.com/office/officeart/2018/2/layout/IconLabelList"/>
    <dgm:cxn modelId="{5CFF4C6C-EF3D-46F0-8DD1-0F4EEF748A5C}" type="presParOf" srcId="{6FE2A735-B518-4219-B0C6-AA18F620A12C}" destId="{B1ACA42F-520F-4C3D-B239-849DF05E6030}" srcOrd="0" destOrd="0" presId="urn:microsoft.com/office/officeart/2018/2/layout/IconLabelList"/>
    <dgm:cxn modelId="{386718A6-A1EF-4B5B-9BCE-7A3762EB07BE}" type="presParOf" srcId="{6FE2A735-B518-4219-B0C6-AA18F620A12C}" destId="{F2101625-1BFC-4750-A29A-765EC26B5653}" srcOrd="1" destOrd="0" presId="urn:microsoft.com/office/officeart/2018/2/layout/IconLabelList"/>
    <dgm:cxn modelId="{62771256-C9FC-4A36-8E53-5EBDB808D3BE}" type="presParOf" srcId="{6FE2A735-B518-4219-B0C6-AA18F620A12C}" destId="{359EFCAA-3611-45CD-ABBF-487EA5E6C19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0FED6-3954-456C-B4CB-35284CAD70E9}">
      <dsp:nvSpPr>
        <dsp:cNvPr id="0" name=""/>
        <dsp:cNvSpPr/>
      </dsp:nvSpPr>
      <dsp:spPr>
        <a:xfrm>
          <a:off x="824005" y="580673"/>
          <a:ext cx="1306125" cy="1306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7772E5-65AC-4DAE-A5A8-01134D7FF4BF}">
      <dsp:nvSpPr>
        <dsp:cNvPr id="0" name=""/>
        <dsp:cNvSpPr/>
      </dsp:nvSpPr>
      <dsp:spPr>
        <a:xfrm>
          <a:off x="25818" y="2244500"/>
          <a:ext cx="290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Provides a finite and accurate systolic/diastolic results.</a:t>
          </a:r>
        </a:p>
      </dsp:txBody>
      <dsp:txXfrm>
        <a:off x="25818" y="2244500"/>
        <a:ext cx="2902500" cy="720000"/>
      </dsp:txXfrm>
    </dsp:sp>
    <dsp:sp modelId="{B1ACA42F-520F-4C3D-B239-849DF05E6030}">
      <dsp:nvSpPr>
        <dsp:cNvPr id="0" name=""/>
        <dsp:cNvSpPr/>
      </dsp:nvSpPr>
      <dsp:spPr>
        <a:xfrm>
          <a:off x="4234443" y="580673"/>
          <a:ext cx="1306125" cy="1306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9EFCAA-3611-45CD-ABBF-487EA5E6C19C}">
      <dsp:nvSpPr>
        <dsp:cNvPr id="0" name=""/>
        <dsp:cNvSpPr/>
      </dsp:nvSpPr>
      <dsp:spPr>
        <a:xfrm>
          <a:off x="3436255" y="2244500"/>
          <a:ext cx="290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The lab acquired the device for us.</a:t>
          </a:r>
        </a:p>
      </dsp:txBody>
      <dsp:txXfrm>
        <a:off x="3436255" y="2244500"/>
        <a:ext cx="2902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כותרת עליונה 1"/>
          <p:cNvSpPr>
            <a:spLocks noGrp="1"/>
          </p:cNvSpPr>
          <p:nvPr>
            <p:ph type="hdr" sz="quarter"/>
          </p:nvPr>
        </p:nvSpPr>
        <p:spPr>
          <a:xfrm>
            <a:off x="0" y="1"/>
            <a:ext cx="3169921" cy="481728"/>
          </a:xfrm>
          <a:prstGeom prst="rect">
            <a:avLst/>
          </a:prstGeom>
        </p:spPr>
        <p:txBody>
          <a:bodyPr vert="horz" lIns="96635" tIns="48317" rIns="96635" bIns="48317" rtlCol="1"/>
          <a:lstStyle>
            <a:lvl1pPr algn="r" latinLnBrk="0">
              <a:defRPr lang="he-IL" sz="1300"/>
            </a:lvl1pPr>
          </a:lstStyle>
          <a:p>
            <a:pPr algn="r" rtl="1"/>
            <a:endParaRPr lang="he-IL" dirty="0">
              <a:cs typeface="Tahoma" panose="020B0604030504040204" pitchFamily="34" charset="0"/>
            </a:endParaRPr>
          </a:p>
        </p:txBody>
      </p:sp>
      <p:sp>
        <p:nvSpPr>
          <p:cNvPr id="3" name="מציין מיקום תאריך 2"/>
          <p:cNvSpPr>
            <a:spLocks noGrp="1"/>
          </p:cNvSpPr>
          <p:nvPr>
            <p:ph type="dt" sz="quarter" idx="1"/>
          </p:nvPr>
        </p:nvSpPr>
        <p:spPr>
          <a:xfrm>
            <a:off x="4143587" y="1"/>
            <a:ext cx="3169921" cy="481728"/>
          </a:xfrm>
          <a:prstGeom prst="rect">
            <a:avLst/>
          </a:prstGeom>
        </p:spPr>
        <p:txBody>
          <a:bodyPr vert="horz" lIns="96635" tIns="48317" rIns="96635" bIns="48317" rtlCol="1"/>
          <a:lstStyle>
            <a:lvl1pPr algn="r" latinLnBrk="0">
              <a:defRPr lang="he-IL" sz="1300"/>
            </a:lvl1pPr>
          </a:lstStyle>
          <a:p>
            <a:pPr algn="r" rtl="1"/>
            <a:fld id="{65DD71D7-55AC-46BD-81B3-09AB2F9EFBD8}" type="datetimeFigureOut">
              <a:rPr lang="he-IL" smtClean="0">
                <a:cs typeface="Tahoma" panose="020B0604030504040204" pitchFamily="34" charset="0"/>
              </a:rPr>
              <a:t>כ"ט/אב/תשפ"א</a:t>
            </a:fld>
            <a:endParaRPr lang="he-IL" dirty="0">
              <a:cs typeface="Tahoma" panose="020B0604030504040204" pitchFamily="34" charset="0"/>
            </a:endParaRPr>
          </a:p>
        </p:txBody>
      </p:sp>
      <p:sp>
        <p:nvSpPr>
          <p:cNvPr id="4" name="מציין מיקום כותרת תחתונה 3"/>
          <p:cNvSpPr>
            <a:spLocks noGrp="1"/>
          </p:cNvSpPr>
          <p:nvPr>
            <p:ph type="ftr" sz="quarter" idx="2"/>
          </p:nvPr>
        </p:nvSpPr>
        <p:spPr>
          <a:xfrm>
            <a:off x="0" y="9119474"/>
            <a:ext cx="3169921" cy="481727"/>
          </a:xfrm>
          <a:prstGeom prst="rect">
            <a:avLst/>
          </a:prstGeom>
        </p:spPr>
        <p:txBody>
          <a:bodyPr vert="horz" lIns="96635" tIns="48317" rIns="96635" bIns="48317" rtlCol="1" anchor="b"/>
          <a:lstStyle>
            <a:lvl1pPr algn="r" latinLnBrk="0">
              <a:defRPr lang="he-IL" sz="1300"/>
            </a:lvl1pPr>
          </a:lstStyle>
          <a:p>
            <a:pPr algn="r" rtl="1"/>
            <a:endParaRPr lang="he-IL" dirty="0">
              <a:cs typeface="Tahoma" panose="020B0604030504040204" pitchFamily="34" charset="0"/>
            </a:endParaRPr>
          </a:p>
        </p:txBody>
      </p:sp>
      <p:sp>
        <p:nvSpPr>
          <p:cNvPr id="5" name="מציין מיקום מספר שקופית 4"/>
          <p:cNvSpPr>
            <a:spLocks noGrp="1"/>
          </p:cNvSpPr>
          <p:nvPr>
            <p:ph type="sldNum" sz="quarter" idx="3"/>
          </p:nvPr>
        </p:nvSpPr>
        <p:spPr>
          <a:xfrm>
            <a:off x="4143587" y="9119474"/>
            <a:ext cx="3169921" cy="481727"/>
          </a:xfrm>
          <a:prstGeom prst="rect">
            <a:avLst/>
          </a:prstGeom>
        </p:spPr>
        <p:txBody>
          <a:bodyPr vert="horz" lIns="96635" tIns="48317" rIns="96635" bIns="48317" rtlCol="1" anchor="b"/>
          <a:lstStyle>
            <a:lvl1pPr algn="r" latinLnBrk="0">
              <a:defRPr lang="he-IL" sz="1300"/>
            </a:lvl1pPr>
          </a:lstStyle>
          <a:p>
            <a:pPr algn="r" rtl="1"/>
            <a:fld id="{2840BD58-3BFF-4EAF-BB8B-AC67FE801E47}" type="slidenum">
              <a:rPr lang="he-IL" smtClean="0">
                <a:cs typeface="Tahoma" panose="020B0604030504040204" pitchFamily="34" charset="0"/>
              </a:rPr>
              <a:t>‹#›</a:t>
            </a:fld>
            <a:endParaRPr lang="he-IL" dirty="0">
              <a:cs typeface="Tahoma" panose="020B0604030504040204" pitchFamily="34" charset="0"/>
            </a:endParaRPr>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כותרת עליונה 1"/>
          <p:cNvSpPr>
            <a:spLocks noGrp="1"/>
          </p:cNvSpPr>
          <p:nvPr>
            <p:ph type="hdr" sz="quarter"/>
          </p:nvPr>
        </p:nvSpPr>
        <p:spPr>
          <a:xfrm>
            <a:off x="0" y="1"/>
            <a:ext cx="3169921" cy="481728"/>
          </a:xfrm>
          <a:prstGeom prst="rect">
            <a:avLst/>
          </a:prstGeom>
        </p:spPr>
        <p:txBody>
          <a:bodyPr vert="horz" lIns="96635" tIns="48317" rIns="96635" bIns="48317" rtlCol="1"/>
          <a:lstStyle>
            <a:lvl1pPr algn="r" latinLnBrk="0">
              <a:defRPr lang="he-IL" sz="1300">
                <a:cs typeface="Tahoma" panose="020B0604030504040204" pitchFamily="34" charset="0"/>
              </a:defRPr>
            </a:lvl1pPr>
          </a:lstStyle>
          <a:p>
            <a:pPr rtl="1"/>
            <a:endParaRPr lang="he-IL" dirty="0"/>
          </a:p>
        </p:txBody>
      </p:sp>
      <p:sp>
        <p:nvSpPr>
          <p:cNvPr id="3" name="מציין מיקום תאריך 2"/>
          <p:cNvSpPr>
            <a:spLocks noGrp="1"/>
          </p:cNvSpPr>
          <p:nvPr>
            <p:ph type="dt" idx="1"/>
          </p:nvPr>
        </p:nvSpPr>
        <p:spPr>
          <a:xfrm>
            <a:off x="4143587" y="1"/>
            <a:ext cx="3169921" cy="481728"/>
          </a:xfrm>
          <a:prstGeom prst="rect">
            <a:avLst/>
          </a:prstGeom>
        </p:spPr>
        <p:txBody>
          <a:bodyPr vert="horz" lIns="96635" tIns="48317" rIns="96635" bIns="48317" rtlCol="1"/>
          <a:lstStyle>
            <a:lvl1pPr algn="r" latinLnBrk="0">
              <a:defRPr lang="he-IL" sz="1300">
                <a:cs typeface="Tahoma" panose="020B0604030504040204" pitchFamily="34" charset="0"/>
              </a:defRPr>
            </a:lvl1pPr>
          </a:lstStyle>
          <a:p>
            <a:pPr rtl="1"/>
            <a:fld id="{1F89424F-BB59-4F4E-9822-4CA3E770FFD2}" type="datetimeFigureOut">
              <a:rPr lang="he-IL" smtClean="0"/>
              <a:pPr rtl="1"/>
              <a:t>כ"ט/אב/תשפ"א</a:t>
            </a:fld>
            <a:endParaRPr lang="he-IL" dirty="0"/>
          </a:p>
        </p:txBody>
      </p:sp>
      <p:sp>
        <p:nvSpPr>
          <p:cNvPr id="4" name="מציין מיקום תמונת שקופית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5" tIns="48317" rIns="96635" bIns="48317" rtlCol="1" anchor="ctr"/>
          <a:lstStyle/>
          <a:p>
            <a:pPr algn="r" rtl="1"/>
            <a:endParaRPr lang="he-IL" dirty="0"/>
          </a:p>
        </p:txBody>
      </p:sp>
      <p:sp>
        <p:nvSpPr>
          <p:cNvPr id="5" name="מציין מיקום הערות 4"/>
          <p:cNvSpPr>
            <a:spLocks noGrp="1"/>
          </p:cNvSpPr>
          <p:nvPr>
            <p:ph type="body" sz="quarter" idx="3"/>
          </p:nvPr>
        </p:nvSpPr>
        <p:spPr>
          <a:xfrm>
            <a:off x="731521" y="4620580"/>
            <a:ext cx="5852160" cy="3240405"/>
          </a:xfrm>
          <a:prstGeom prst="rect">
            <a:avLst/>
          </a:prstGeom>
        </p:spPr>
        <p:txBody>
          <a:bodyPr vert="horz" lIns="96635" tIns="48317" rIns="96635" bIns="48317" rtlCol="1"/>
          <a:lstStyle/>
          <a:p>
            <a:pPr lvl="0" algn="r" rtl="1"/>
            <a:r>
              <a:rPr lang="he-IL" dirty="0"/>
              <a:t>לחץ כדי לערוך סגנונות טקסט של תבנית בסיס</a:t>
            </a:r>
          </a:p>
          <a:p>
            <a:pPr lvl="1" algn="r" rtl="1"/>
            <a:r>
              <a:rPr lang="he-IL" dirty="0"/>
              <a:t>רמה שניה</a:t>
            </a:r>
          </a:p>
          <a:p>
            <a:pPr lvl="2" algn="r" rtl="1"/>
            <a:r>
              <a:rPr lang="he-IL" dirty="0"/>
              <a:t>רמה שלישית</a:t>
            </a:r>
          </a:p>
          <a:p>
            <a:pPr lvl="3" algn="r" rtl="1"/>
            <a:r>
              <a:rPr lang="he-IL" dirty="0"/>
              <a:t>רמה רביעית</a:t>
            </a:r>
          </a:p>
          <a:p>
            <a:pPr lvl="4" algn="r" rtl="1"/>
            <a:r>
              <a:rPr lang="he-IL" dirty="0"/>
              <a:t>רמה חמישית</a:t>
            </a:r>
          </a:p>
        </p:txBody>
      </p:sp>
      <p:sp>
        <p:nvSpPr>
          <p:cNvPr id="6" name="מציין מיקום כותרת תחתונה 5"/>
          <p:cNvSpPr>
            <a:spLocks noGrp="1"/>
          </p:cNvSpPr>
          <p:nvPr>
            <p:ph type="ftr" sz="quarter" idx="4"/>
          </p:nvPr>
        </p:nvSpPr>
        <p:spPr>
          <a:xfrm>
            <a:off x="0" y="9119474"/>
            <a:ext cx="3169921" cy="481727"/>
          </a:xfrm>
          <a:prstGeom prst="rect">
            <a:avLst/>
          </a:prstGeom>
        </p:spPr>
        <p:txBody>
          <a:bodyPr vert="horz" lIns="96635" tIns="48317" rIns="96635" bIns="48317" rtlCol="1" anchor="b"/>
          <a:lstStyle>
            <a:lvl1pPr algn="r" latinLnBrk="0">
              <a:defRPr lang="he-IL" sz="1300">
                <a:cs typeface="Tahoma" panose="020B0604030504040204" pitchFamily="34" charset="0"/>
              </a:defRPr>
            </a:lvl1pPr>
          </a:lstStyle>
          <a:p>
            <a:pPr rtl="1"/>
            <a:endParaRPr lang="he-IL" dirty="0"/>
          </a:p>
        </p:txBody>
      </p:sp>
      <p:sp>
        <p:nvSpPr>
          <p:cNvPr id="7" name="מציין מיקום מספר שקופית 6"/>
          <p:cNvSpPr>
            <a:spLocks noGrp="1"/>
          </p:cNvSpPr>
          <p:nvPr>
            <p:ph type="sldNum" sz="quarter" idx="5"/>
          </p:nvPr>
        </p:nvSpPr>
        <p:spPr>
          <a:xfrm>
            <a:off x="4143587" y="9119474"/>
            <a:ext cx="3169921" cy="481727"/>
          </a:xfrm>
          <a:prstGeom prst="rect">
            <a:avLst/>
          </a:prstGeom>
        </p:spPr>
        <p:txBody>
          <a:bodyPr vert="horz" lIns="96635" tIns="48317" rIns="96635" bIns="48317" rtlCol="1" anchor="b"/>
          <a:lstStyle>
            <a:lvl1pPr algn="r" latinLnBrk="0">
              <a:defRPr lang="he-IL" sz="1300">
                <a:cs typeface="Tahoma" panose="020B0604030504040204" pitchFamily="34" charset="0"/>
              </a:defRPr>
            </a:lvl1pPr>
          </a:lstStyle>
          <a:p>
            <a:pPr rtl="1"/>
            <a:fld id="{68322CDD-9D6C-4F63-9EC2-648226624108}" type="slidenum">
              <a:rPr lang="he-IL" smtClean="0"/>
              <a:pPr rtl="1"/>
              <a:t>‹#›</a:t>
            </a:fld>
            <a:endParaRPr lang="he-IL" dirty="0"/>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hf hdr="0" ftr="0" dt="0"/>
  <p:notesStyle>
    <a:lvl1pPr marL="0" algn="r" defTabSz="914400" rtl="0" eaLnBrk="1" latinLnBrk="0" hangingPunct="1">
      <a:defRPr lang="he-IL" sz="1200" kern="1200">
        <a:solidFill>
          <a:schemeClr val="tx1"/>
        </a:solidFill>
        <a:latin typeface="+mn-lt"/>
        <a:ea typeface="+mn-ea"/>
        <a:cs typeface="Tahoma" panose="020B0604030504040204" pitchFamily="34" charset="0"/>
      </a:defRPr>
    </a:lvl1pPr>
    <a:lvl2pPr marL="457200" algn="r" defTabSz="914400" rtl="0" eaLnBrk="1" latinLnBrk="0" hangingPunct="1">
      <a:defRPr lang="he-IL" sz="1200" kern="1200">
        <a:solidFill>
          <a:schemeClr val="tx1"/>
        </a:solidFill>
        <a:latin typeface="+mn-lt"/>
        <a:ea typeface="+mn-ea"/>
        <a:cs typeface="Tahoma" panose="020B0604030504040204" pitchFamily="34" charset="0"/>
      </a:defRPr>
    </a:lvl2pPr>
    <a:lvl3pPr marL="914400" algn="r" defTabSz="914400" rtl="0" eaLnBrk="1" latinLnBrk="0" hangingPunct="1">
      <a:defRPr lang="he-IL" sz="1200" kern="1200">
        <a:solidFill>
          <a:schemeClr val="tx1"/>
        </a:solidFill>
        <a:latin typeface="+mn-lt"/>
        <a:ea typeface="+mn-ea"/>
        <a:cs typeface="Tahoma" panose="020B0604030504040204" pitchFamily="34" charset="0"/>
      </a:defRPr>
    </a:lvl3pPr>
    <a:lvl4pPr marL="1371600" algn="r" defTabSz="914400" rtl="0" eaLnBrk="1" latinLnBrk="0" hangingPunct="1">
      <a:defRPr lang="he-IL" sz="1200" kern="1200">
        <a:solidFill>
          <a:schemeClr val="tx1"/>
        </a:solidFill>
        <a:latin typeface="+mn-lt"/>
        <a:ea typeface="+mn-ea"/>
        <a:cs typeface="Tahoma" panose="020B0604030504040204" pitchFamily="34" charset="0"/>
      </a:defRPr>
    </a:lvl4pPr>
    <a:lvl5pPr marL="1828800" algn="r" defTabSz="914400" rtl="0" eaLnBrk="1" latinLnBrk="0" hangingPunct="1">
      <a:defRPr lang="he-IL" sz="1200" kern="1200">
        <a:solidFill>
          <a:schemeClr val="tx1"/>
        </a:solidFill>
        <a:latin typeface="+mn-lt"/>
        <a:ea typeface="+mn-ea"/>
        <a:cs typeface="Tahoma" panose="020B0604030504040204" pitchFamily="34" charset="0"/>
      </a:defRPr>
    </a:lvl5pPr>
    <a:lvl6pPr marL="2286000" algn="r" defTabSz="914400" rtl="0" eaLnBrk="1" latinLnBrk="0" hangingPunct="1">
      <a:defRPr lang="he-IL" sz="1200" kern="1200">
        <a:solidFill>
          <a:schemeClr val="tx1"/>
        </a:solidFill>
        <a:latin typeface="+mn-lt"/>
        <a:ea typeface="+mn-ea"/>
        <a:cs typeface="+mn-cs"/>
      </a:defRPr>
    </a:lvl6pPr>
    <a:lvl7pPr marL="2743200" algn="r" defTabSz="914400" rtl="0" eaLnBrk="1" latinLnBrk="0" hangingPunct="1">
      <a:defRPr lang="he-IL" sz="1200" kern="1200">
        <a:solidFill>
          <a:schemeClr val="tx1"/>
        </a:solidFill>
        <a:latin typeface="+mn-lt"/>
        <a:ea typeface="+mn-ea"/>
        <a:cs typeface="+mn-cs"/>
      </a:defRPr>
    </a:lvl7pPr>
    <a:lvl8pPr marL="3200400" algn="r" defTabSz="914400" rtl="0" eaLnBrk="1" latinLnBrk="0" hangingPunct="1">
      <a:defRPr lang="he-IL" sz="1200" kern="1200">
        <a:solidFill>
          <a:schemeClr val="tx1"/>
        </a:solidFill>
        <a:latin typeface="+mn-lt"/>
        <a:ea typeface="+mn-ea"/>
        <a:cs typeface="+mn-cs"/>
      </a:defRPr>
    </a:lvl8pPr>
    <a:lvl9pPr marL="3657600" algn="r" defTabSz="914400" rtl="0" eaLnBrk="1" latinLnBrk="0" hangingPunct="1">
      <a:defRPr lang="he-IL"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endParaRPr lang="he-IL"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a:t>
            </a:fld>
            <a:endParaRPr lang="he-IL" dirty="0"/>
          </a:p>
        </p:txBody>
      </p:sp>
    </p:spTree>
    <p:extLst>
      <p:ext uri="{BB962C8B-B14F-4D97-AF65-F5344CB8AC3E}">
        <p14:creationId xmlns:p14="http://schemas.microsoft.com/office/powerpoint/2010/main" val="3025490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sz="1300" b="1" dirty="0"/>
              <a:t>Measuring the signal with the smartphone instead of a medical device poses several difficulties</a:t>
            </a:r>
          </a:p>
          <a:p>
            <a:pPr marL="0" indent="0" algn="l" rtl="0">
              <a:buFont typeface="Arial" panose="020B0604020202020204" pitchFamily="34" charset="0"/>
              <a:buNone/>
            </a:pPr>
            <a:endParaRPr lang="en-US" sz="1300" b="1" dirty="0"/>
          </a:p>
          <a:p>
            <a:pPr marL="181189" indent="-181189" algn="l" rtl="0">
              <a:buFont typeface="Arial" panose="020B0604020202020204" pitchFamily="34" charset="0"/>
              <a:buChar char="•"/>
            </a:pPr>
            <a:r>
              <a:rPr lang="en-US" sz="1300" b="0" dirty="0"/>
              <a:t>The smartphone uses </a:t>
            </a:r>
            <a:r>
              <a:rPr lang="en-US" sz="1300" b="1" dirty="0"/>
              <a:t>white light </a:t>
            </a:r>
            <a:r>
              <a:rPr lang="en-US" sz="1300" b="0" dirty="0"/>
              <a:t>that consists number of wavelengths in the visible field as </a:t>
            </a:r>
            <a:r>
              <a:rPr lang="en-US" sz="1300" b="1" dirty="0"/>
              <a:t>opposed</a:t>
            </a:r>
            <a:r>
              <a:rPr lang="en-US" sz="1300" b="0" dirty="0"/>
              <a:t> to </a:t>
            </a:r>
            <a:r>
              <a:rPr lang="en-US" sz="1300" b="1" dirty="0"/>
              <a:t>two wavelengths </a:t>
            </a:r>
            <a:r>
              <a:rPr lang="en-US" sz="1300" b="0" dirty="0"/>
              <a:t>with two different detectors that are commonly used. </a:t>
            </a:r>
          </a:p>
          <a:p>
            <a:pPr marL="0" indent="0" algn="l" rtl="0">
              <a:buFont typeface="Arial" panose="020B0604020202020204" pitchFamily="34" charset="0"/>
              <a:buNone/>
            </a:pPr>
            <a:r>
              <a:rPr lang="en-US" sz="1300" b="0" dirty="0"/>
              <a:t>	This produces a noisier signal consisting of a wavelength positioner having different swallowing locations and making it </a:t>
            </a:r>
            <a:r>
              <a:rPr lang="en-US" sz="1300" b="1" dirty="0"/>
              <a:t>difficult to measure parameters such as oxygen level and SNR magnifier</a:t>
            </a:r>
            <a:r>
              <a:rPr lang="en-US" sz="1300" b="0" dirty="0"/>
              <a:t>.</a:t>
            </a:r>
          </a:p>
          <a:p>
            <a:pPr marL="181189" indent="-181189" algn="l" rtl="0">
              <a:buFont typeface="Arial" panose="020B0604020202020204" pitchFamily="34" charset="0"/>
              <a:buChar char="•"/>
            </a:pPr>
            <a:r>
              <a:rPr lang="en-US" sz="1300" b="1" dirty="0"/>
              <a:t>30</a:t>
            </a:r>
            <a:r>
              <a:rPr lang="en-US" sz="1300" b="0" dirty="0"/>
              <a:t> Hz sampling rate as </a:t>
            </a:r>
            <a:r>
              <a:rPr lang="en-US" sz="1300" b="1" dirty="0"/>
              <a:t>opposed</a:t>
            </a:r>
            <a:r>
              <a:rPr lang="en-US" sz="1300" b="0" dirty="0"/>
              <a:t> to </a:t>
            </a:r>
            <a:r>
              <a:rPr lang="en-US" sz="1300" b="1" dirty="0"/>
              <a:t>120</a:t>
            </a:r>
            <a:r>
              <a:rPr lang="en-US" sz="1300" b="0" dirty="0"/>
              <a:t> Hz in </a:t>
            </a:r>
            <a:r>
              <a:rPr lang="en-US" sz="1400" b="1" dirty="0"/>
              <a:t>clinically validated device</a:t>
            </a:r>
            <a:endParaRPr lang="en-US" sz="1300" b="1" dirty="0"/>
          </a:p>
          <a:p>
            <a:pPr marL="0" indent="0" algn="l" rtl="0">
              <a:buFont typeface="Arial" panose="020B0604020202020204" pitchFamily="34" charset="0"/>
              <a:buNone/>
            </a:pPr>
            <a:r>
              <a:rPr lang="en-US" sz="1300" b="0" dirty="0"/>
              <a:t>	an article claims that a minimum sampling rate for a "sufficient" form of PPG signal is 22 Hz.</a:t>
            </a:r>
          </a:p>
          <a:p>
            <a:pPr marL="0" indent="0" algn="l" rtl="0">
              <a:buFont typeface="Arial" panose="020B0604020202020204" pitchFamily="34" charset="0"/>
              <a:buNone/>
            </a:pPr>
            <a:r>
              <a:rPr lang="en-US" sz="1300" b="0" dirty="0"/>
              <a:t>	fps = </a:t>
            </a:r>
            <a:r>
              <a:rPr lang="en-US" sz="1400" dirty="0"/>
              <a:t>frames per second.</a:t>
            </a:r>
            <a:endParaRPr lang="en-US" sz="1300" b="0" dirty="0"/>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Variety of Smartphones(cameras)</a:t>
            </a:r>
          </a:p>
          <a:p>
            <a:pPr marL="0" indent="0" algn="l" rtl="0">
              <a:buFont typeface="Arial" panose="020B0604020202020204" pitchFamily="34" charset="0"/>
              <a:buNone/>
            </a:pPr>
            <a:r>
              <a:rPr lang="en-US" sz="1300" b="0" dirty="0"/>
              <a:t>	Different smartphone devices have different cameras that are built differently so that </a:t>
            </a:r>
            <a:r>
              <a:rPr lang="en-US" sz="1300" b="1" dirty="0"/>
              <a:t>different color channels and</a:t>
            </a:r>
            <a:r>
              <a:rPr lang="en-US" sz="1300" b="0" dirty="0"/>
              <a:t> </a:t>
            </a:r>
            <a:r>
              <a:rPr lang="en-US" sz="1300" b="1" dirty="0"/>
              <a:t>camera resolution </a:t>
            </a:r>
            <a:r>
              <a:rPr lang="en-US" sz="1300" b="0" dirty="0"/>
              <a:t>are obtained.</a:t>
            </a:r>
          </a:p>
          <a:p>
            <a:pPr marL="0" indent="0" algn="l" rtl="0">
              <a:buFont typeface="Arial" panose="020B0604020202020204" pitchFamily="34" charset="0"/>
              <a:buNone/>
            </a:pPr>
            <a:r>
              <a:rPr lang="en-US" sz="1300" b="0" dirty="0"/>
              <a:t>	FOR EXEMPLE: to strong of a flash will make a “burn” like feeling with same phones</a:t>
            </a:r>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Noisy signal</a:t>
            </a:r>
            <a:endParaRPr lang="he-IL" sz="1400" dirty="0"/>
          </a:p>
          <a:p>
            <a:pPr marL="0" indent="0" algn="l" rtl="0">
              <a:buFont typeface="Arial" panose="020B0604020202020204" pitchFamily="34" charset="0"/>
              <a:buNone/>
            </a:pPr>
            <a:r>
              <a:rPr lang="en-US" sz="1300" b="0" dirty="0"/>
              <a:t>	</a:t>
            </a:r>
            <a:r>
              <a:rPr lang="en-US" sz="1300" b="1" dirty="0"/>
              <a:t>Smartphone measurement conditions are not as sterile as medical measurement </a:t>
            </a:r>
            <a:r>
              <a:rPr lang="en-US" sz="1300" b="0" dirty="0"/>
              <a:t>and are influenced by various environmental factors (</a:t>
            </a:r>
            <a:r>
              <a:rPr lang="en-US" sz="1300" b="1" dirty="0"/>
              <a:t>especially lighting conditions</a:t>
            </a:r>
            <a:r>
              <a:rPr lang="en-US" sz="1300" b="0" dirty="0"/>
              <a:t>).</a:t>
            </a:r>
          </a:p>
          <a:p>
            <a:pPr marL="0" indent="0" algn="l" rtl="0">
              <a:buFont typeface="Arial" panose="020B0604020202020204" pitchFamily="34" charset="0"/>
              <a:buNone/>
            </a:pPr>
            <a:endParaRPr lang="en-US" sz="1300" b="0" dirty="0"/>
          </a:p>
          <a:p>
            <a:pPr marL="0" indent="0" algn="l" rtl="0">
              <a:buFont typeface="Arial" panose="020B0604020202020204" pitchFamily="34" charset="0"/>
              <a:buNone/>
            </a:pPr>
            <a:r>
              <a:rPr lang="en-US" sz="1300" b="0" dirty="0"/>
              <a:t>*  The previous project come to the conclusion that we probably </a:t>
            </a:r>
            <a:r>
              <a:rPr lang="en-US" sz="1300" b="1" dirty="0"/>
              <a:t>, have all the data we need in the PPG signal in order to estimate the BP</a:t>
            </a:r>
            <a:endParaRPr lang="he-IL" sz="1300" b="1"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10</a:t>
            </a:fld>
            <a:endParaRPr lang="he-IL" dirty="0"/>
          </a:p>
        </p:txBody>
      </p:sp>
    </p:spTree>
    <p:extLst>
      <p:ext uri="{BB962C8B-B14F-4D97-AF65-F5344CB8AC3E}">
        <p14:creationId xmlns:p14="http://schemas.microsoft.com/office/powerpoint/2010/main" val="2956109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b="1" baseline="0" dirty="0"/>
              <a:t>Our focus will be on three parts</a:t>
            </a:r>
          </a:p>
          <a:p>
            <a:pPr marL="181189" indent="-181189" algn="l" rtl="0">
              <a:buFont typeface="Arial" panose="020B0604020202020204" pitchFamily="34" charset="0"/>
              <a:buChar char="•"/>
            </a:pPr>
            <a:r>
              <a:rPr lang="en-US" baseline="0" dirty="0"/>
              <a:t>First - Preprocessing PPG signals extracted from a smartphone camera. We’ll use an Oximeter</a:t>
            </a:r>
            <a:r>
              <a:rPr lang="he-IL" baseline="0" dirty="0"/>
              <a:t> </a:t>
            </a:r>
            <a:r>
              <a:rPr lang="en-US" baseline="0" dirty="0"/>
              <a:t>as reference in order to discover Smartphone PPG Output’s unique characterizations and limitations.</a:t>
            </a:r>
          </a:p>
          <a:p>
            <a:pPr marL="181189" indent="-181189" algn="l" rtl="0">
              <a:buFont typeface="Arial" panose="020B0604020202020204" pitchFamily="34" charset="0"/>
              <a:buChar char="•"/>
            </a:pPr>
            <a:r>
              <a:rPr lang="en-US" baseline="0" dirty="0"/>
              <a:t>Second – Building Smartphone Dataset</a:t>
            </a:r>
          </a:p>
          <a:p>
            <a:pPr marL="181189" indent="-181189" algn="l" rtl="0">
              <a:buFont typeface="Arial" panose="020B0604020202020204" pitchFamily="34" charset="0"/>
              <a:buChar char="•"/>
            </a:pPr>
            <a:r>
              <a:rPr lang="en-US" baseline="0" dirty="0"/>
              <a:t>Third -  Building a new shallow NN in order to execute Transfer Learning technique over the NN MIMIC model.</a:t>
            </a:r>
          </a:p>
          <a:p>
            <a:pPr algn="r" rtl="1"/>
            <a:endParaRPr lang="he-IL" baseline="0" dirty="0"/>
          </a:p>
          <a:p>
            <a:pPr algn="r" rtl="1"/>
            <a:endParaRPr lang="he-IL"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11</a:t>
            </a:fld>
            <a:endParaRPr lang="he-IL" dirty="0"/>
          </a:p>
        </p:txBody>
      </p:sp>
    </p:spTree>
    <p:extLst>
      <p:ext uri="{BB962C8B-B14F-4D97-AF65-F5344CB8AC3E}">
        <p14:creationId xmlns:p14="http://schemas.microsoft.com/office/powerpoint/2010/main" val="1486185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a:buFont typeface="Arial" panose="020B0604020202020204" pitchFamily="34" charset="0"/>
              <a:buChar char="•"/>
            </a:pPr>
            <a:r>
              <a:rPr lang="en-US" dirty="0"/>
              <a:t>2017 - was the original project</a:t>
            </a:r>
          </a:p>
          <a:p>
            <a:pPr marL="628650" lvl="1" indent="-171450" algn="l" rtl="0">
              <a:buFont typeface="Arial" panose="020B0604020202020204" pitchFamily="34" charset="0"/>
              <a:buChar char="•"/>
            </a:pPr>
            <a:r>
              <a:rPr lang="en-US" dirty="0"/>
              <a:t>They build a good video2ppg model. And we use it to the fullest</a:t>
            </a:r>
          </a:p>
          <a:p>
            <a:pPr marL="628650" lvl="1" indent="-171450" algn="l" rtl="0">
              <a:buFont typeface="Arial" panose="020B0604020202020204" pitchFamily="34" charset="0"/>
              <a:buChar char="•"/>
            </a:pPr>
            <a:r>
              <a:rPr lang="en-US" dirty="0"/>
              <a:t>They try to build NN but fail</a:t>
            </a:r>
          </a:p>
          <a:p>
            <a:pPr marL="171450" lvl="0" indent="-171450" algn="l" rtl="0">
              <a:buFont typeface="Arial" panose="020B0604020202020204" pitchFamily="34" charset="0"/>
              <a:buChar char="•"/>
            </a:pPr>
            <a:r>
              <a:rPr lang="en-US" dirty="0"/>
              <a:t>2018 – they try to improve the NN and gut to 42% success</a:t>
            </a:r>
          </a:p>
          <a:p>
            <a:pPr marL="628650" lvl="1" indent="-171450" algn="l" rtl="0">
              <a:buFont typeface="Arial" panose="020B0604020202020204" pitchFamily="34" charset="0"/>
              <a:buChar char="•"/>
            </a:pPr>
            <a:r>
              <a:rPr lang="en-US" dirty="0"/>
              <a:t>Normal NN on mimic2</a:t>
            </a:r>
          </a:p>
          <a:p>
            <a:pPr marL="171450" lvl="0" indent="-171450" algn="l" rtl="0">
              <a:buFont typeface="Arial" panose="020B0604020202020204" pitchFamily="34" charset="0"/>
              <a:buChar char="•"/>
            </a:pPr>
            <a:r>
              <a:rPr lang="en-US" dirty="0"/>
              <a:t>2019 – they try to improve the NN with bigger dataset (minic2). They have a lot of success with it</a:t>
            </a:r>
          </a:p>
          <a:p>
            <a:pPr marL="628650" lvl="1" indent="-171450" algn="l" rtl="0">
              <a:buFont typeface="Arial" panose="020B0604020202020204" pitchFamily="34" charset="0"/>
              <a:buChar char="•"/>
            </a:pPr>
            <a:r>
              <a:rPr lang="en-US" dirty="0"/>
              <a:t>STFT NN on mimic2</a:t>
            </a:r>
          </a:p>
          <a:p>
            <a:pPr marL="628650" lvl="1" indent="-171450" algn="l" rtl="0">
              <a:buFont typeface="Arial" panose="020B0604020202020204" pitchFamily="34" charset="0"/>
              <a:buChar char="•"/>
            </a:pPr>
            <a:r>
              <a:rPr lang="en-US" dirty="0"/>
              <a:t>82% without celebrating</a:t>
            </a:r>
          </a:p>
          <a:p>
            <a:pPr marL="628650" lvl="1" indent="-171450" algn="l" rtl="0">
              <a:buFont typeface="Arial" panose="020B0604020202020204" pitchFamily="34" charset="0"/>
              <a:buChar char="•"/>
            </a:pPr>
            <a:r>
              <a:rPr lang="en-US" dirty="0"/>
              <a:t>95% with celebrating</a:t>
            </a:r>
          </a:p>
          <a:p>
            <a:pPr marL="457200" lvl="1" indent="0" algn="l" rtl="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rtl="1"/>
            <a:fld id="{68322CDD-9D6C-4F63-9EC2-648226624108}" type="slidenum">
              <a:rPr lang="he-IL" smtClean="0"/>
              <a:pPr rtl="1"/>
              <a:t>12</a:t>
            </a:fld>
            <a:endParaRPr lang="he-IL" dirty="0"/>
          </a:p>
        </p:txBody>
      </p:sp>
    </p:spTree>
    <p:extLst>
      <p:ext uri="{BB962C8B-B14F-4D97-AF65-F5344CB8AC3E}">
        <p14:creationId xmlns:p14="http://schemas.microsoft.com/office/powerpoint/2010/main" val="3927039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a:buFont typeface="Arial" panose="020B0604020202020204" pitchFamily="34" charset="0"/>
              <a:buChar char="•"/>
            </a:pPr>
            <a:r>
              <a:rPr lang="en-US" dirty="0"/>
              <a:t>We learned about the significant work has been done in previous projects at SIPL by other students. Yet, we’ve found a lot of room for improvements and new ideas in order to get to breakthrough results.</a:t>
            </a:r>
          </a:p>
          <a:p>
            <a:pPr marL="171450" indent="-171450" algn="l" rtl="0">
              <a:buFont typeface="Arial" panose="020B0604020202020204" pitchFamily="34" charset="0"/>
              <a:buChar char="•"/>
            </a:pPr>
            <a:endParaRPr lang="en-US" dirty="0"/>
          </a:p>
          <a:p>
            <a:pPr marL="0" indent="0" algn="r" rtl="1">
              <a:buFont typeface="Arial" panose="020B0604020202020204" pitchFamily="34" charset="0"/>
              <a:buNone/>
            </a:pPr>
            <a:endParaRPr lang="en-US" dirty="0"/>
          </a:p>
          <a:p>
            <a:pPr rtl="1"/>
            <a:r>
              <a:rPr lang="he-IL" sz="1200" dirty="0"/>
              <a:t>מדידת האות בעזרת הסמארטפון במקום מכשיר רפואי מציבה מספר קשיים:</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dirty="0"/>
              <a:t>White lite spectrum vs infra/red </a:t>
            </a:r>
            <a:endParaRPr lang="he-IL" sz="1200" b="1" dirty="0"/>
          </a:p>
          <a:p>
            <a:pPr marL="181189" indent="-181189" rtl="1">
              <a:buFont typeface="Arial" panose="020B0604020202020204" pitchFamily="34" charset="0"/>
              <a:buChar char="•"/>
            </a:pPr>
            <a:r>
              <a:rPr lang="he-IL" sz="1200" dirty="0"/>
              <a:t>בסמארטפון נעשה שימוש באור לבן המורכב ממספר אורכי גל בתחום הנראה בניגוד לשני אורכי גל בעלי שני גלאים שונים בהם משתמשים בדרך כלל. עובדה זאת מניבה אות רועש יותר המורכב </a:t>
            </a:r>
            <a:r>
              <a:rPr lang="he-IL" sz="1200" b="1" dirty="0"/>
              <a:t>מסופר פוזיציה של אורכי הגל בעלי מקמי בליעה שונים </a:t>
            </a:r>
            <a:r>
              <a:rPr lang="he-IL" sz="1200" dirty="0"/>
              <a:t>ומקשה על מדידת פרמטרים כמו רמת חמצן ומגדיל את </a:t>
            </a:r>
            <a:r>
              <a:rPr lang="en-US" sz="1200" dirty="0"/>
              <a:t>SNR</a:t>
            </a:r>
            <a:r>
              <a:rPr lang="he-IL" sz="1200" dirty="0"/>
              <a:t> ( </a:t>
            </a:r>
            <a:r>
              <a:rPr lang="en-US" sz="1200" dirty="0"/>
              <a:t>Signal Noise Ratio</a:t>
            </a:r>
            <a:r>
              <a:rPr lang="he-IL" sz="1200" dirty="0"/>
              <a:t> ).</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30Hrz vs 120 </a:t>
            </a:r>
            <a:r>
              <a:rPr lang="en-US" sz="1200" b="1" dirty="0" err="1"/>
              <a:t>Hrz</a:t>
            </a:r>
            <a:endParaRPr lang="he-IL" sz="1200" dirty="0"/>
          </a:p>
          <a:p>
            <a:pPr marL="181189" indent="-181189" rtl="1">
              <a:buFont typeface="Arial" panose="020B0604020202020204" pitchFamily="34" charset="0"/>
              <a:buChar char="•"/>
            </a:pPr>
            <a:r>
              <a:rPr lang="he-IL" sz="1200" dirty="0"/>
              <a:t>קצב דגימה של 30 הרץ בניגוד ל120 הרץ (מאמר שקראנו טוען שקצב דגימה מינימאלי לקבלת צורה "מספקת" של אות </a:t>
            </a:r>
            <a:r>
              <a:rPr lang="en-US" sz="1200" dirty="0"/>
              <a:t>PPG</a:t>
            </a:r>
            <a:r>
              <a:rPr lang="he-IL" sz="1200" dirty="0"/>
              <a:t> הינו 22 הרץ</a:t>
            </a:r>
            <a:r>
              <a:rPr lang="en-US" sz="1200" dirty="0"/>
              <a:t>(</a:t>
            </a:r>
            <a:r>
              <a:rPr lang="he-IL" sz="1200" dirty="0"/>
              <a:t>.</a:t>
            </a:r>
          </a:p>
          <a:p>
            <a:pPr marL="0" indent="0" rtl="1">
              <a:buFont typeface="Arial" panose="020B0604020202020204" pitchFamily="34" charset="0"/>
              <a:buNone/>
            </a:pPr>
            <a:endParaRPr lang="he-IL" sz="1200" dirty="0"/>
          </a:p>
          <a:p>
            <a:pPr marL="0" indent="0" rtl="1">
              <a:buFont typeface="Arial" panose="020B0604020202020204" pitchFamily="34" charset="0"/>
              <a:buNone/>
            </a:pPr>
            <a:r>
              <a:rPr lang="he-IL" sz="1200" b="1" dirty="0"/>
              <a:t>דברים נוספים שצריך לשים לב אליהם</a:t>
            </a:r>
          </a:p>
          <a:p>
            <a:pPr marL="181189" indent="-181189" rtl="1">
              <a:buFont typeface="Arial" panose="020B0604020202020204" pitchFamily="34" charset="0"/>
              <a:buChar char="•"/>
            </a:pPr>
            <a:r>
              <a:rPr lang="he-IL" sz="1200" dirty="0"/>
              <a:t>מכשירי </a:t>
            </a:r>
            <a:r>
              <a:rPr lang="he-IL" sz="1200" dirty="0" err="1"/>
              <a:t>סמארטפון</a:t>
            </a:r>
            <a:r>
              <a:rPr lang="he-IL" sz="1200" dirty="0"/>
              <a:t> שונים הינם בעלי מצלמות שונות הבנויות שונה כך שמתקבל שוני בערוצי הצבע השונים וברזולוציית המצלמה.</a:t>
            </a:r>
          </a:p>
          <a:p>
            <a:pPr marL="181189" indent="-181189" rtl="1">
              <a:buFont typeface="Arial" panose="020B0604020202020204" pitchFamily="34" charset="0"/>
              <a:buChar char="•"/>
            </a:pPr>
            <a:r>
              <a:rPr lang="he-IL" sz="1200" dirty="0"/>
              <a:t>תנאי המדידה בעזרת </a:t>
            </a:r>
            <a:r>
              <a:rPr lang="he-IL" sz="1200" dirty="0" err="1"/>
              <a:t>סמארטפון</a:t>
            </a:r>
            <a:r>
              <a:rPr lang="he-IL" sz="1200" dirty="0"/>
              <a:t> אינם סטריליים כמו במדידה רפואית </a:t>
            </a:r>
            <a:r>
              <a:rPr lang="he-IL" sz="1200" b="1" dirty="0"/>
              <a:t>ומושפעים מגורמים סביבתיים שונים.(בעיקר תנאי תאורה).</a:t>
            </a:r>
            <a:endParaRPr lang="he-IL" sz="1200" dirty="0"/>
          </a:p>
          <a:p>
            <a:pPr marL="0" indent="0" algn="l" rtl="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rtl="1"/>
            <a:fld id="{68322CDD-9D6C-4F63-9EC2-648226624108}" type="slidenum">
              <a:rPr lang="he-IL" smtClean="0"/>
              <a:pPr rtl="1"/>
              <a:t>13</a:t>
            </a:fld>
            <a:endParaRPr lang="he-IL" dirty="0"/>
          </a:p>
        </p:txBody>
      </p:sp>
    </p:spTree>
    <p:extLst>
      <p:ext uri="{BB962C8B-B14F-4D97-AF65-F5344CB8AC3E}">
        <p14:creationId xmlns:p14="http://schemas.microsoft.com/office/powerpoint/2010/main" val="305588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MAD - </a:t>
            </a:r>
            <a:r>
              <a:rPr lang="en-US" sz="1200" b="0" i="0" u="none" strike="noStrike" baseline="0" dirty="0">
                <a:solidFill>
                  <a:srgbClr val="000000"/>
                </a:solidFill>
              </a:rPr>
              <a:t>mean absolute difference </a:t>
            </a:r>
            <a:endParaRPr lang="en-US" sz="1000" b="0" i="0" u="none" strike="noStrike" baseline="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baseline="0" dirty="0">
                <a:solidFill>
                  <a:srgbClr val="000000"/>
                </a:solidFill>
              </a:rPr>
              <a:t>STD - </a:t>
            </a:r>
            <a:r>
              <a:rPr lang="en-US" sz="1200" b="0" i="0" u="none" strike="noStrike" baseline="0" dirty="0">
                <a:solidFill>
                  <a:srgbClr val="000000"/>
                </a:solidFill>
              </a:rPr>
              <a:t>standard deviation </a:t>
            </a:r>
            <a:endParaRPr lang="en-US" sz="1000" b="0" i="0" u="none" strike="noStrike" baseline="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AAMI </a:t>
            </a:r>
            <a:r>
              <a:rPr lang="en-US" sz="1000" b="0" i="0" u="none" strike="noStrike" baseline="0" dirty="0">
                <a:solidFill>
                  <a:srgbClr val="000000"/>
                </a:solidFill>
                <a:latin typeface="Times New Roman" panose="02020603050405020304" pitchFamily="18" charset="0"/>
              </a:rPr>
              <a:t>- </a:t>
            </a:r>
            <a:r>
              <a:rPr lang="en-US" sz="1200" b="0" i="0" u="none" strike="noStrike" baseline="0" dirty="0">
                <a:solidFill>
                  <a:srgbClr val="000000"/>
                </a:solidFill>
                <a:latin typeface="Times New Roman" panose="02020603050405020304" pitchFamily="18" charset="0"/>
              </a:rPr>
              <a:t> The Association for the Advancement of Medical Instrumentation </a:t>
            </a:r>
            <a:endParaRPr lang="en-US" sz="1000" dirty="0"/>
          </a:p>
          <a:p>
            <a:pPr marL="0" indent="0" algn="l" rtl="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Preprocessing</a:t>
            </a:r>
            <a:r>
              <a:rPr lang="en-US" dirty="0"/>
              <a:t> of dataset – significant work led to the </a:t>
            </a:r>
            <a:r>
              <a:rPr lang="en-US" sz="1200" dirty="0"/>
              <a:t>use of only 5% to train the net (may resulting with a narrow scope of BP estimation capabilities)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	On </a:t>
            </a:r>
            <a:r>
              <a:rPr lang="en-US" sz="1200" b="0" i="0" u="none" strike="noStrike" kern="1200" baseline="0" dirty="0">
                <a:solidFill>
                  <a:schemeClr val="tx1"/>
                </a:solidFill>
                <a:latin typeface="+mn-lt"/>
                <a:ea typeface="+mn-ea"/>
                <a:cs typeface="Tahoma" panose="020B0604030504040204" pitchFamily="34" charset="0"/>
              </a:rPr>
              <a:t>second calibration-free technique w</a:t>
            </a:r>
            <a:r>
              <a:rPr lang="en-US" sz="1200" dirty="0"/>
              <a:t>ere based on each patient’s 1</a:t>
            </a:r>
            <a:r>
              <a:rPr lang="en-US" sz="1200" baseline="30000" dirty="0"/>
              <a:t>st</a:t>
            </a:r>
            <a:r>
              <a:rPr lang="en-US" sz="1200" dirty="0"/>
              <a:t> measurement for calibration.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a:solidFill>
                  <a:schemeClr val="tx1"/>
                </a:solidFill>
                <a:latin typeface="+mn-lt"/>
                <a:ea typeface="+mn-ea"/>
                <a:cs typeface="Tahoma" panose="020B0604030504040204" pitchFamily="34" charset="0"/>
              </a:rPr>
              <a:t>	This technique achieves a more accurate measurement by estimating BP changes with respect to a patient's PPG and ground truth BP values at calibration time. </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Using MIMIC2 database in order to train a CNN - Training on the whole data yielded 82% success 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Dealt with the right problem </a:t>
            </a:r>
            <a:r>
              <a:rPr lang="en-US" sz="1200" b="1" dirty="0"/>
              <a:t>Regression, measuring MAD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	</a:t>
            </a:r>
            <a:r>
              <a:rPr lang="en-US" sz="1200" b="1" i="0" u="none" strike="noStrike" kern="1200" baseline="0" dirty="0">
                <a:solidFill>
                  <a:schemeClr val="tx1"/>
                </a:solidFill>
                <a:latin typeface="+mn-lt"/>
                <a:ea typeface="+mn-ea"/>
                <a:cs typeface="Tahoma" panose="020B0604030504040204" pitchFamily="34" charset="0"/>
              </a:rPr>
              <a:t>Accuracy achieved is very promising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a:solidFill>
                  <a:schemeClr val="tx1"/>
                </a:solidFill>
                <a:latin typeface="+mn-lt"/>
                <a:ea typeface="+mn-ea"/>
                <a:cs typeface="Tahoma" panose="020B0604030504040204" pitchFamily="34" charset="0"/>
              </a:rPr>
              <a:t>	Papers written for </a:t>
            </a:r>
            <a:r>
              <a:rPr lang="en-US" sz="1200" b="1" dirty="0"/>
              <a:t>ICASSP &amp;  Critical Care Exploration !!!</a:t>
            </a:r>
          </a:p>
          <a:p>
            <a:pPr algn="l"/>
            <a:endParaRPr lang="en-US" sz="18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We did not use the measuring MAD because the transfer learning did not improve the result</a:t>
            </a:r>
            <a:endParaRPr lang="en-US" sz="1200" b="1" dirty="0"/>
          </a:p>
          <a:p>
            <a:pPr marL="171450" indent="-171450" algn="l" rt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rtl="1"/>
            <a:fld id="{68322CDD-9D6C-4F63-9EC2-648226624108}" type="slidenum">
              <a:rPr lang="he-IL" smtClean="0"/>
              <a:pPr rtl="1"/>
              <a:t>14</a:t>
            </a:fld>
            <a:endParaRPr lang="he-IL" dirty="0"/>
          </a:p>
        </p:txBody>
      </p:sp>
    </p:spTree>
    <p:extLst>
      <p:ext uri="{BB962C8B-B14F-4D97-AF65-F5344CB8AC3E}">
        <p14:creationId xmlns:p14="http://schemas.microsoft.com/office/powerpoint/2010/main" val="1576765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rtl="0">
              <a:buFont typeface="Arial" panose="020B0604020202020204" pitchFamily="34" charset="0"/>
              <a:buChar char="•"/>
            </a:pPr>
            <a:r>
              <a:rPr lang="en-US" sz="1200" dirty="0"/>
              <a:t>Three different technics were presented  - On previous works, after examining different video2ppg techniques, Shay and Ron produced three ways to extract video2ppg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Focusing on 2</a:t>
            </a:r>
            <a:r>
              <a:rPr lang="en-US" sz="1200" baseline="30000" dirty="0"/>
              <a:t>nd</a:t>
            </a:r>
            <a:r>
              <a:rPr lang="en-US" sz="1200" dirty="0"/>
              <a:t> Algorithm  - to this point we’ll focus on one which gave us best results, this is the only ON-LINE algorithm out of the three, can handle variety of conditions which fits our usages the most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lgn="l" rtl="0">
              <a:buFont typeface="Arial" panose="020B0604020202020204" pitchFamily="34" charset="0"/>
              <a:buChar char="•"/>
            </a:pPr>
            <a:endParaRPr lang="he-IL" baseline="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15</a:t>
            </a:fld>
            <a:endParaRPr lang="he-IL" dirty="0"/>
          </a:p>
        </p:txBody>
      </p:sp>
    </p:spTree>
    <p:extLst>
      <p:ext uri="{BB962C8B-B14F-4D97-AF65-F5344CB8AC3E}">
        <p14:creationId xmlns:p14="http://schemas.microsoft.com/office/powerpoint/2010/main" val="3098724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algn="r" rtl="1"/>
                <a:r>
                  <a:rPr lang="he-IL" baseline="0" dirty="0"/>
                  <a:t>האלגוריתם (מתוך דוח פרויקט של שי ורון עמוד 26)</a:t>
                </a:r>
              </a:p>
              <a:p>
                <a:pPr algn="r" rtl="1"/>
                <a:endParaRPr lang="he-IL"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latin typeface="David" panose="020E0502060401010101" pitchFamily="34" charset="-79"/>
                    <a:ea typeface="Calibri" panose="020F0502020204030204" pitchFamily="34" charset="0"/>
                    <a:cs typeface="David" panose="020E0502060401010101" pitchFamily="34" charset="-79"/>
                  </a:rPr>
                  <a:t>1. </a:t>
                </a:r>
                <a:r>
                  <a:rPr lang="he-IL" sz="1800" b="1" dirty="0">
                    <a:effectLst/>
                    <a:latin typeface="David" panose="020E0502060401010101" pitchFamily="34" charset="-79"/>
                    <a:ea typeface="Calibri" panose="020F0502020204030204" pitchFamily="34" charset="0"/>
                    <a:cs typeface="David" panose="020E0502060401010101" pitchFamily="34" charset="-79"/>
                  </a:rPr>
                  <a:t>קביעת ערך סף לערוץ האדום מתוך המסגרות הראשונות בסרטון </a:t>
                </a:r>
                <a:r>
                  <a:rPr lang="he-IL" sz="1800" dirty="0">
                    <a:effectLst/>
                    <a:latin typeface="David" panose="020E0502060401010101" pitchFamily="34" charset="-79"/>
                    <a:ea typeface="Calibri" panose="020F0502020204030204" pitchFamily="34" charset="0"/>
                    <a:cs typeface="David" panose="020E0502060401010101" pitchFamily="34" charset="-79"/>
                  </a:rPr>
                  <a:t>- מסתכלים על ערוץ ה</a:t>
                </a:r>
                <a:r>
                  <a:rPr lang="en-US" sz="1800" dirty="0">
                    <a:effectLst/>
                    <a:latin typeface="David" panose="020E0502060401010101" pitchFamily="34" charset="-79"/>
                    <a:ea typeface="Calibri" panose="020F0502020204030204" pitchFamily="34" charset="0"/>
                    <a:cs typeface="David" panose="020E0502060401010101" pitchFamily="34" charset="-79"/>
                  </a:rPr>
                  <a:t>R</a:t>
                </a:r>
                <a:r>
                  <a:rPr lang="he-IL" sz="1800" dirty="0">
                    <a:effectLst/>
                    <a:latin typeface="David" panose="020E0502060401010101" pitchFamily="34" charset="-79"/>
                    <a:ea typeface="Calibri" panose="020F0502020204030204" pitchFamily="34" charset="0"/>
                    <a:cs typeface="David" panose="020E0502060401010101" pitchFamily="34" charset="-79"/>
                  </a:rPr>
                  <a:t> בלבד. מוצאים את ערך האחוזון ה-75 של העוצמה של הגוון האדום בכל מסגרת. מתוך ערכים אלו לוקחים העוצמה המינימלית והיא מוגדרת כערך הסף.</a:t>
                </a:r>
                <a:endParaRPr lang="en-US" sz="1800" dirty="0">
                  <a:effectLst/>
                  <a:latin typeface="David" panose="020E0502060401010101" pitchFamily="34" charset="-79"/>
                  <a:ea typeface="Calibri" panose="020F0502020204030204" pitchFamily="34" charset="0"/>
                  <a:cs typeface="David" panose="020E0502060401010101" pitchFamily="34" charset="-79"/>
                </a:endParaRPr>
              </a:p>
              <a:p>
                <a:pPr marL="0" marR="0" algn="just" rtl="1">
                  <a:lnSpc>
                    <a:spcPct val="150000"/>
                  </a:lnSpc>
                  <a:spcBef>
                    <a:spcPts val="0"/>
                  </a:spcBef>
                  <a:spcAft>
                    <a:spcPts val="800"/>
                  </a:spcAft>
                </a:pPr>
                <a:r>
                  <a:rPr lang="he-IL" sz="1800" dirty="0">
                    <a:effectLst/>
                    <a:latin typeface="David" panose="020E0502060401010101" pitchFamily="34" charset="-79"/>
                    <a:ea typeface="Calibri" panose="020F0502020204030204" pitchFamily="34" charset="0"/>
                    <a:cs typeface="David" panose="020E0502060401010101" pitchFamily="34" charset="-79"/>
                  </a:rPr>
                  <a:t>2.</a:t>
                </a:r>
                <a:r>
                  <a:rPr lang="he-IL" sz="1800" b="1" dirty="0">
                    <a:effectLst/>
                    <a:latin typeface="David" panose="020E0502060401010101" pitchFamily="34" charset="-79"/>
                    <a:ea typeface="Calibri" panose="020F0502020204030204" pitchFamily="34" charset="0"/>
                    <a:cs typeface="David" panose="020E0502060401010101" pitchFamily="34" charset="-79"/>
                  </a:rPr>
                  <a:t> זיהוי ודחיית מסגרות בעייתיות – </a:t>
                </a:r>
                <a:r>
                  <a:rPr lang="he-IL" sz="1800" b="0" dirty="0">
                    <a:effectLst/>
                    <a:latin typeface="David" panose="020E0502060401010101" pitchFamily="34" charset="-79"/>
                    <a:ea typeface="Calibri" panose="020F0502020204030204" pitchFamily="34" charset="0"/>
                    <a:cs typeface="David" panose="020E0502060401010101" pitchFamily="34" charset="-79"/>
                  </a:rPr>
                  <a:t>עוברים על כל המסגרות ומסלקים מסגרות חריגות (מסגרות שכל הפיקסלים מעל ערך הסף או מסגרות שפחות מרבע מהפיקסלים מעל ערך הסף).</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p>
                <a:pPr marL="0" marR="0" algn="just" rtl="1">
                  <a:lnSpc>
                    <a:spcPct val="150000"/>
                  </a:lnSpc>
                  <a:spcBef>
                    <a:spcPts val="0"/>
                  </a:spcBef>
                  <a:spcAft>
                    <a:spcPts val="800"/>
                  </a:spcAft>
                </a:pPr>
                <a:r>
                  <a:rPr lang="he-IL" sz="1800" dirty="0">
                    <a:effectLst/>
                    <a:latin typeface="David" panose="020E0502060401010101" pitchFamily="34" charset="-79"/>
                    <a:ea typeface="Calibri" panose="020F0502020204030204" pitchFamily="34" charset="0"/>
                    <a:cs typeface="David" panose="020E0502060401010101" pitchFamily="34" charset="-79"/>
                  </a:rPr>
                  <a:t>3. </a:t>
                </a:r>
                <a:r>
                  <a:rPr lang="he-IL" sz="1800" b="1" dirty="0">
                    <a:effectLst/>
                    <a:latin typeface="David" panose="020E0502060401010101" pitchFamily="34" charset="-79"/>
                    <a:ea typeface="Calibri" panose="020F0502020204030204" pitchFamily="34" charset="0"/>
                    <a:cs typeface="David" panose="020E0502060401010101" pitchFamily="34" charset="-79"/>
                  </a:rPr>
                  <a:t>הפקת אות ה</a:t>
                </a:r>
                <a:r>
                  <a:rPr lang="en-US" sz="1800" b="1" dirty="0">
                    <a:effectLst/>
                    <a:latin typeface="David" panose="020E0502060401010101" pitchFamily="34" charset="-79"/>
                    <a:ea typeface="Calibri" panose="020F0502020204030204" pitchFamily="34" charset="0"/>
                    <a:cs typeface="David" panose="020E0502060401010101" pitchFamily="34" charset="-79"/>
                  </a:rPr>
                  <a:t>PPG</a:t>
                </a:r>
                <a:r>
                  <a:rPr lang="he-IL" sz="1800" b="1" dirty="0">
                    <a:effectLst/>
                    <a:latin typeface="David" panose="020E0502060401010101" pitchFamily="34" charset="-79"/>
                    <a:ea typeface="Calibri" panose="020F0502020204030204" pitchFamily="34" charset="0"/>
                    <a:cs typeface="David" panose="020E0502060401010101" pitchFamily="34" charset="-79"/>
                  </a:rPr>
                  <a:t> - </a:t>
                </a:r>
                <a:r>
                  <a:rPr lang="he-IL" sz="1800" dirty="0">
                    <a:effectLst/>
                    <a:ea typeface="Calibri" panose="020F0502020204030204" pitchFamily="34" charset="0"/>
                    <a:cs typeface="David" panose="020E0502060401010101" pitchFamily="34" charset="-79"/>
                  </a:rPr>
                  <a:t>עוברים על כל המסגרות ומגדירים פרמטר </a:t>
                </a:r>
                <a14:m>
                  <m:oMath xmlns:m="http://schemas.openxmlformats.org/officeDocument/2006/math">
                    <m:r>
                      <a:rPr lang="en-US" sz="1800" i="1">
                        <a:effectLst/>
                        <a:latin typeface="Cambria Math" panose="02040503050406030204" pitchFamily="18" charset="0"/>
                        <a:ea typeface="Calibri" panose="020F0502020204030204" pitchFamily="34" charset="0"/>
                        <a:cs typeface="David" panose="020E0502060401010101" pitchFamily="34" charset="-79"/>
                      </a:rPr>
                      <m:t>𝑅</m:t>
                    </m:r>
                    <m:r>
                      <a:rPr lang="en-US" sz="1800" i="1">
                        <a:effectLst/>
                        <a:latin typeface="Cambria Math" panose="02040503050406030204" pitchFamily="18" charset="0"/>
                        <a:ea typeface="Calibri" panose="020F0502020204030204" pitchFamily="34" charset="0"/>
                        <a:cs typeface="David" panose="020E0502060401010101" pitchFamily="34" charset="-79"/>
                      </a:rPr>
                      <m:t>[</m:t>
                    </m:r>
                    <m:r>
                      <a:rPr lang="en-US" sz="1800" i="1">
                        <a:effectLst/>
                        <a:latin typeface="Cambria Math" panose="02040503050406030204" pitchFamily="18" charset="0"/>
                        <a:ea typeface="Calibri" panose="020F0502020204030204" pitchFamily="34" charset="0"/>
                        <a:cs typeface="David" panose="020E0502060401010101" pitchFamily="34" charset="-79"/>
                      </a:rPr>
                      <m:t>𝑖</m:t>
                    </m:r>
                    <m:r>
                      <a:rPr lang="en-US" sz="1800" i="1">
                        <a:effectLst/>
                        <a:latin typeface="Cambria Math" panose="02040503050406030204" pitchFamily="18" charset="0"/>
                        <a:ea typeface="Calibri" panose="020F0502020204030204" pitchFamily="34" charset="0"/>
                        <a:cs typeface="David" panose="020E0502060401010101" pitchFamily="34" charset="-79"/>
                      </a:rPr>
                      <m:t>]</m:t>
                    </m:r>
                  </m:oMath>
                </a14:m>
                <a:r>
                  <a:rPr lang="he-IL" sz="1800" dirty="0">
                    <a:effectLst/>
                    <a:ea typeface="Times New Roman" panose="02020603050405020304" pitchFamily="18" charset="0"/>
                    <a:cs typeface="David" panose="020E0502060401010101" pitchFamily="34" charset="-79"/>
                  </a:rPr>
                  <a:t> השווה למספר הפיקסלים עם עוצמה (בגוון האדום) הגדולה מזאת של ערך הסף.</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p>
                <a:pPr algn="r" rtl="1"/>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build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1- we work on few first frames; we look at the red channel. Find the 75% of the luminous and from that we take the minimum value to work with as are threshold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2-remove all the frame that 25% or move of there pixels are above the </a:t>
                </a:r>
                <a:r>
                  <a:rPr lang="en-US" sz="1200" dirty="0"/>
                  <a:t>threshold, and if all the pixels are at the threshold.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3- for the remainder of the frame we look of how must pixels with the </a:t>
                </a:r>
                <a:r>
                  <a:rPr lang="en-US" sz="1200" dirty="0"/>
                  <a:t>threshold value. And say the </a:t>
                </a:r>
                <a14:m>
                  <m:oMath xmlns:m="http://schemas.openxmlformats.org/officeDocument/2006/math">
                    <m:r>
                      <a:rPr lang="en-US" sz="1200" b="0" i="1" smtClean="0">
                        <a:latin typeface="Cambria Math" panose="02040503050406030204" pitchFamily="18" charset="0"/>
                      </a:rPr>
                      <m:t>𝑃𝑃𝐺</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𝑖</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max</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𝑅</m:t>
                                </m:r>
                              </m:e>
                            </m:d>
                          </m:e>
                        </m:func>
                        <m:r>
                          <a:rPr lang="en-US" sz="1200" b="0" i="1" smtClean="0">
                            <a:latin typeface="Cambria Math" panose="02040503050406030204" pitchFamily="18" charset="0"/>
                          </a:rPr>
                          <m:t>−</m:t>
                        </m:r>
                        <m:r>
                          <a:rPr lang="en-US" sz="1200" b="0" i="1" smtClean="0">
                            <a:latin typeface="Cambria Math" panose="02040503050406030204" pitchFamily="18" charset="0"/>
                          </a:rPr>
                          <m:t>𝑅</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𝑖</m:t>
                            </m:r>
                          </m:e>
                        </m:d>
                      </m:num>
                      <m:den>
                        <m:r>
                          <a:rPr lang="en-US" sz="1200" b="0" i="1" smtClean="0">
                            <a:latin typeface="Cambria Math" panose="02040503050406030204" pitchFamily="18" charset="0"/>
                          </a:rPr>
                          <m:t>𝑀𝑎𝑥</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𝑅</m:t>
                            </m:r>
                          </m:e>
                        </m:d>
                        <m:r>
                          <a:rPr lang="en-US" sz="1200" b="0" i="1" smtClean="0">
                            <a:latin typeface="Cambria Math" panose="02040503050406030204" pitchFamily="18" charset="0"/>
                          </a:rPr>
                          <m:t>−</m:t>
                        </m:r>
                        <m:r>
                          <a:rPr lang="en-US" sz="1200" b="0" i="1" smtClean="0">
                            <a:latin typeface="Cambria Math" panose="02040503050406030204" pitchFamily="18" charset="0"/>
                          </a:rPr>
                          <m:t>𝑀𝑖𝑛</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𝑅</m:t>
                            </m:r>
                          </m:e>
                        </m:d>
                      </m:den>
                    </m:f>
                  </m:oMath>
                </a14:m>
                <a:r>
                  <a:rPr lang="en-US" sz="1200" dirty="0">
                    <a:ea typeface="Calibri" panose="020F050202020403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mc:Choice>
        <mc:Fallback xmlns="">
          <p:sp>
            <p:nvSpPr>
              <p:cNvPr id="3" name="מציין מיקום של הערות 2"/>
              <p:cNvSpPr>
                <a:spLocks noGrp="1"/>
              </p:cNvSpPr>
              <p:nvPr>
                <p:ph type="body" idx="1"/>
              </p:nvPr>
            </p:nvSpPr>
            <p:spPr/>
            <p:txBody>
              <a:bodyPr/>
              <a:lstStyle/>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build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1- we work on few first frames, we look at the red channel. Find the 75% of the luminous and from that we take the minimum value to work with as are threshold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2-remove all the frame that 25% or move of there pixels are above the </a:t>
                </a:r>
                <a:r>
                  <a:rPr lang="en-US" sz="1200" dirty="0"/>
                  <a:t>threshold, and if all the pixels are at the threshold.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3- for the </a:t>
                </a:r>
                <a:r>
                  <a:rPr lang="en-US" sz="1200" dirty="0" err="1">
                    <a:ea typeface="Calibri" panose="020F0502020204030204" pitchFamily="34" charset="0"/>
                    <a:cs typeface="Arial" panose="020B0604020202020204" pitchFamily="34" charset="0"/>
                  </a:rPr>
                  <a:t>remainer</a:t>
                </a:r>
                <a:r>
                  <a:rPr lang="en-US" sz="1200" dirty="0">
                    <a:ea typeface="Calibri" panose="020F0502020204030204" pitchFamily="34" charset="0"/>
                    <a:cs typeface="Arial" panose="020B0604020202020204" pitchFamily="34" charset="0"/>
                  </a:rPr>
                  <a:t> of the frame we look of how must pixels with the </a:t>
                </a:r>
                <a:r>
                  <a:rPr lang="en-US" sz="1200" dirty="0"/>
                  <a:t>threshold value. And say the </a:t>
                </a:r>
                <a:r>
                  <a:rPr lang="en-US" sz="1200" b="0" i="0">
                    <a:latin typeface="Cambria Math" panose="02040503050406030204" pitchFamily="18" charset="0"/>
                  </a:rPr>
                  <a:t>𝑃𝑃𝐺[𝑖]=(max⁡(𝑅)−𝑅[𝑖])/(𝑀𝑎𝑥(𝑅)−𝑀𝑖𝑛(𝑅) )</a:t>
                </a:r>
                <a:r>
                  <a:rPr lang="en-US" sz="1200" dirty="0">
                    <a:ea typeface="Calibri" panose="020F050202020403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mc:Fallback>
      </mc:AlternateContent>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16</a:t>
            </a:fld>
            <a:endParaRPr lang="he-IL" dirty="0"/>
          </a:p>
        </p:txBody>
      </p:sp>
    </p:spTree>
    <p:extLst>
      <p:ext uri="{BB962C8B-B14F-4D97-AF65-F5344CB8AC3E}">
        <p14:creationId xmlns:p14="http://schemas.microsoft.com/office/powerpoint/2010/main" val="2710031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Advantages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Adaptive threshold  – achieves robustness for different light conditions and user skin characteristics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Frame selection – achieves robustness in </a:t>
            </a:r>
            <a:r>
              <a:rPr lang="en-US" sz="1200" dirty="0">
                <a:ea typeface="Calibri" panose="020F0502020204030204" pitchFamily="34" charset="0"/>
                <a:cs typeface="Arial" panose="020B0604020202020204" pitchFamily="34" charset="0"/>
              </a:rPr>
              <a:t>cases of wrong usage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cs typeface="Arial" panose="020B0604020202020204" pitchFamily="34" charset="0"/>
              </a:rPr>
              <a:t>Disadvantages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ea typeface="Calibri" panose="020F0502020204030204" pitchFamily="34" charset="0"/>
                <a:cs typeface="Arial" panose="020B0604020202020204" pitchFamily="34" charset="0"/>
              </a:rPr>
              <a:t>No proper denoising is applied due to online calculation</a:t>
            </a:r>
            <a:endParaRPr lang="he-IL" sz="1200" b="1" dirty="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17</a:t>
            </a:fld>
            <a:endParaRPr lang="he-IL" dirty="0"/>
          </a:p>
        </p:txBody>
      </p:sp>
    </p:spTree>
    <p:extLst>
      <p:ext uri="{BB962C8B-B14F-4D97-AF65-F5344CB8AC3E}">
        <p14:creationId xmlns:p14="http://schemas.microsoft.com/office/powerpoint/2010/main" val="3672502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algn="l" rtl="0"/>
                <a:endParaRPr lang="he-IL" b="1" baseline="0" dirty="0"/>
              </a:p>
              <a:p>
                <a:pPr algn="r" rtl="1"/>
                <a:r>
                  <a:rPr lang="he-IL" b="1" baseline="0" dirty="0"/>
                  <a:t>מבצע תחילה סינון רעשים נמוכים </a:t>
                </a:r>
                <a:r>
                  <a:rPr lang="en-US" b="1" baseline="0" dirty="0"/>
                  <a:t>LPF</a:t>
                </a:r>
                <a:r>
                  <a:rPr lang="he-IL" b="1" baseline="0" dirty="0"/>
                  <a:t> </a:t>
                </a:r>
                <a:r>
                  <a:rPr lang="he-IL" b="1" baseline="0" dirty="0" err="1"/>
                  <a:t>ואחכ</a:t>
                </a:r>
                <a:r>
                  <a:rPr lang="he-IL" b="1" baseline="0" dirty="0"/>
                  <a:t> </a:t>
                </a:r>
                <a:r>
                  <a:rPr lang="en-US" b="1" baseline="0" dirty="0"/>
                  <a:t>BASELINE</a:t>
                </a:r>
                <a:endParaRPr lang="he-IL" b="1" baseline="0" dirty="0"/>
              </a:p>
              <a:p>
                <a:pPr algn="l" rtl="0"/>
                <a:endParaRPr lang="he-IL" b="1" baseline="0" dirty="0"/>
              </a:p>
              <a:p>
                <a:pPr algn="l" rtl="0"/>
                <a:r>
                  <a:rPr lang="en-US" b="1" baseline="0" dirty="0"/>
                  <a:t>LPF and executing baseline procedure for alignment </a:t>
                </a:r>
              </a:p>
              <a:p>
                <a:pPr algn="l" rtl="0"/>
                <a:endParaRPr lang="en-US" baseline="0" dirty="0"/>
              </a:p>
              <a:p>
                <a:pPr algn="l" rtl="0"/>
                <a:endParaRPr lang="en-US" baseline="0" dirty="0"/>
              </a:p>
              <a:p>
                <a:pPr algn="l" rtl="0"/>
                <a:r>
                  <a:rPr lang="en-US" baseline="0" dirty="0"/>
                  <a:t>One of the problems with self-used health monitoring system is that nobody except the person itself can control the correctness of the procedure.</a:t>
                </a:r>
              </a:p>
              <a:p>
                <a:pPr algn="l" rtl="0"/>
                <a:r>
                  <a:rPr lang="en-US" baseline="0" dirty="0"/>
                  <a:t>Therefore, the system must detect all the cases of wrong usage (i.e. wrong position of the finger, using the system without placing a finger on the camera, the force with which the finger presses the camera, etc.).</a:t>
                </a:r>
              </a:p>
              <a:p>
                <a:pPr algn="l" rtl="0"/>
                <a:r>
                  <a:rPr lang="en-US" baseline="0" dirty="0"/>
                  <a:t>Moreover, as it was already mentioned, the frames acquired from different cameras have different color saturation.</a:t>
                </a:r>
              </a:p>
              <a:p>
                <a:pPr algn="l" rtl="0"/>
                <a:endParaRPr lang="en-US" baseline="0" dirty="0"/>
              </a:p>
              <a:p>
                <a:pPr algn="l" rtl="0"/>
                <a14:m>
                  <m:oMath xmlns:m="http://schemas.openxmlformats.org/officeDocument/2006/math">
                    <m:f>
                      <m:fPr>
                        <m:ctrlPr>
                          <a:rPr lang="en-US" b="0" i="1" baseline="0" smtClean="0">
                            <a:latin typeface="Cambria Math" panose="02040503050406030204" pitchFamily="18" charset="0"/>
                          </a:rPr>
                        </m:ctrlPr>
                      </m:fPr>
                      <m:num>
                        <m:r>
                          <a:rPr lang="en-US" b="0" i="1" baseline="0" smtClean="0">
                            <a:latin typeface="Cambria Math" panose="02040503050406030204" pitchFamily="18" charset="0"/>
                          </a:rPr>
                          <m:t>𝑁</m:t>
                        </m:r>
                      </m:num>
                      <m:den>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𝑚</m:t>
                            </m:r>
                          </m:e>
                          <m:sup>
                            <m:r>
                              <a:rPr lang="en-US" b="0" i="1" baseline="0" smtClean="0">
                                <a:latin typeface="Cambria Math" panose="02040503050406030204" pitchFamily="18" charset="0"/>
                              </a:rPr>
                              <m:t>2</m:t>
                            </m:r>
                          </m:sup>
                        </m:sSup>
                      </m:den>
                    </m:f>
                    <m:r>
                      <a:rPr lang="en-US" b="0" i="1" baseline="0" smtClean="0">
                        <a:latin typeface="Cambria Math" panose="02040503050406030204" pitchFamily="18" charset="0"/>
                      </a:rPr>
                      <m:t>=</m:t>
                    </m:r>
                  </m:oMath>
                </a14:m>
                <a:r>
                  <a:rPr lang="he-IL" baseline="0" dirty="0"/>
                  <a:t>יחידות לחץ חלקי מטר בריבוע</a:t>
                </a:r>
              </a:p>
            </p:txBody>
          </p:sp>
        </mc:Choice>
        <mc:Fallback xmlns="">
          <p:sp>
            <p:nvSpPr>
              <p:cNvPr id="3" name="מציין מיקום של הערות 2"/>
              <p:cNvSpPr>
                <a:spLocks noGrp="1"/>
              </p:cNvSpPr>
              <p:nvPr>
                <p:ph type="body" idx="1"/>
              </p:nvPr>
            </p:nvSpPr>
            <p:spPr/>
            <p:txBody>
              <a:bodyPr/>
              <a:lstStyle/>
              <a:p>
                <a:pPr algn="l" rtl="0"/>
                <a:r>
                  <a:rPr lang="en-US" b="1" baseline="0" dirty="0"/>
                  <a:t>LPF and executing baseline procedure for alignment </a:t>
                </a:r>
              </a:p>
              <a:p>
                <a:pPr algn="l" rtl="0"/>
                <a:endParaRPr lang="en-US" baseline="0" dirty="0"/>
              </a:p>
              <a:p>
                <a:pPr algn="l" rtl="0"/>
                <a:r>
                  <a:rPr lang="en-US" baseline="0" dirty="0"/>
                  <a:t>Technique #2</a:t>
                </a:r>
              </a:p>
              <a:p>
                <a:pPr algn="l" rtl="0"/>
                <a:endParaRPr lang="en-US" baseline="0" dirty="0"/>
              </a:p>
              <a:p>
                <a:pPr algn="l" rtl="0"/>
                <a:r>
                  <a:rPr lang="en-US" baseline="0" dirty="0"/>
                  <a:t>One of the problems with self-used health monitoring system is that nobody except the person itself can control the correctness of the procedure.</a:t>
                </a:r>
              </a:p>
              <a:p>
                <a:pPr algn="l" rtl="0"/>
                <a:r>
                  <a:rPr lang="en-US" baseline="0" dirty="0"/>
                  <a:t>Therefore, the system must detect all the cases of wrong usage (i.e. wrong position of the finger, using the system without placing a finger on the camera, the force with which the finger presses the camera, etc.).</a:t>
                </a:r>
              </a:p>
              <a:p>
                <a:pPr algn="l" rtl="0"/>
                <a:r>
                  <a:rPr lang="en-US" baseline="0" dirty="0"/>
                  <a:t>Moreover, as it was already mentioned, the frames acquired from different cameras have different color saturation.</a:t>
                </a:r>
              </a:p>
              <a:p>
                <a:pPr algn="l" rtl="0"/>
                <a:endParaRPr lang="en-US" baseline="0" dirty="0"/>
              </a:p>
              <a:p>
                <a:pPr algn="l" rtl="0"/>
                <a:r>
                  <a:rPr lang="en-US" b="0" i="0" baseline="0">
                    <a:latin typeface="Cambria Math" panose="02040503050406030204" pitchFamily="18" charset="0"/>
                  </a:rPr>
                  <a:t>𝑁/𝑚^2 =</a:t>
                </a:r>
                <a:r>
                  <a:rPr lang="he-IL" baseline="0" dirty="0"/>
                  <a:t>יחידות לחץ חלקי מטר בריבוע</a:t>
                </a:r>
              </a:p>
            </p:txBody>
          </p:sp>
        </mc:Fallback>
      </mc:AlternateContent>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18</a:t>
            </a:fld>
            <a:endParaRPr lang="he-IL" dirty="0"/>
          </a:p>
        </p:txBody>
      </p:sp>
    </p:spTree>
    <p:extLst>
      <p:ext uri="{BB962C8B-B14F-4D97-AF65-F5344CB8AC3E}">
        <p14:creationId xmlns:p14="http://schemas.microsoft.com/office/powerpoint/2010/main" val="1548598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228600" indent="-228600" algn="r" rtl="1">
                  <a:buAutoNum type="arabicParenR"/>
                </a:pPr>
                <a:r>
                  <a:rPr lang="he-IL" sz="1200" baseline="0" dirty="0">
                    <a:ea typeface="Calibri" panose="020F0502020204030204" pitchFamily="34" charset="0"/>
                    <a:cs typeface="Arial" panose="020B0604020202020204" pitchFamily="34" charset="0"/>
                  </a:rPr>
                  <a:t>מספיק 30 </a:t>
                </a:r>
                <a:r>
                  <a:rPr lang="en-US" sz="1200" baseline="0" dirty="0">
                    <a:ea typeface="Calibri" panose="020F0502020204030204" pitchFamily="34" charset="0"/>
                    <a:cs typeface="Arial" panose="020B0604020202020204" pitchFamily="34" charset="0"/>
                  </a:rPr>
                  <a:t>FPS</a:t>
                </a:r>
                <a:r>
                  <a:rPr lang="he-IL" sz="1200" baseline="0" dirty="0">
                    <a:ea typeface="Calibri" panose="020F0502020204030204" pitchFamily="34" charset="0"/>
                    <a:cs typeface="Arial" panose="020B0604020202020204" pitchFamily="34" charset="0"/>
                  </a:rPr>
                  <a:t> כדי למדוד את אות ה</a:t>
                </a:r>
                <a:r>
                  <a:rPr lang="en-US" sz="1200" baseline="0" dirty="0">
                    <a:ea typeface="Calibri" panose="020F0502020204030204" pitchFamily="34" charset="0"/>
                    <a:cs typeface="Arial" panose="020B0604020202020204" pitchFamily="34" charset="0"/>
                  </a:rPr>
                  <a:t>PPG</a:t>
                </a:r>
                <a:r>
                  <a:rPr lang="he-IL" sz="1200" baseline="0" dirty="0">
                    <a:ea typeface="Calibri" panose="020F0502020204030204" pitchFamily="34" charset="0"/>
                    <a:cs typeface="Arial" panose="020B0604020202020204" pitchFamily="34" charset="0"/>
                  </a:rPr>
                  <a:t> ולכן אנחנו באים מנקודת ההנחה שלא איבדנו מידע</a:t>
                </a:r>
              </a:p>
              <a:p>
                <a:pPr marL="228600" indent="-228600" algn="r" rtl="1">
                  <a:buAutoNum type="arabicParenR"/>
                </a:pPr>
                <a:r>
                  <a:rPr lang="he-IL" sz="1200" baseline="0" dirty="0">
                    <a:ea typeface="Calibri" panose="020F0502020204030204" pitchFamily="34" charset="0"/>
                    <a:cs typeface="Arial" panose="020B0604020202020204" pitchFamily="34" charset="0"/>
                  </a:rPr>
                  <a:t>מדידה של 40שניות מתוך כוונה לחתוך קצוות כך שנשאר עם חלון מדידה של 30 שניות כדי שהקצבות של </a:t>
                </a:r>
                <a:r>
                  <a:rPr lang="en-US" sz="1200" baseline="0" dirty="0">
                    <a:ea typeface="Calibri" panose="020F0502020204030204" pitchFamily="34" charset="0"/>
                    <a:cs typeface="Arial" panose="020B0604020202020204" pitchFamily="34" charset="0"/>
                  </a:rPr>
                  <a:t>video2ppg</a:t>
                </a:r>
                <a:r>
                  <a:rPr lang="he-IL" sz="1200" baseline="0" dirty="0">
                    <a:ea typeface="Calibri" panose="020F0502020204030204" pitchFamily="34" charset="0"/>
                    <a:cs typeface="Arial" panose="020B0604020202020204" pitchFamily="34" charset="0"/>
                  </a:rPr>
                  <a:t> יהיו נקיים מרעשי התחלה וסיום.</a:t>
                </a:r>
                <a:endParaRPr lang="en-US" sz="1200" dirty="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mc:Choice>
        <mc:Fallback xmlns="">
          <p:sp>
            <p:nvSpPr>
              <p:cNvPr id="3" name="מציין מיקום של הערות 2"/>
              <p:cNvSpPr>
                <a:spLocks noGrp="1"/>
              </p:cNvSpPr>
              <p:nvPr>
                <p:ph type="body" idx="1"/>
              </p:nvPr>
            </p:nvSpPr>
            <p:spPr/>
            <p:txBody>
              <a:bodyPr/>
              <a:lstStyle/>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build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1- we work on few first frames, we look at the red channel. Find the 75% of the luminous and from that we take the minimum value to work with as are threshold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2-remove all the frame that 25% or move of there pixels are above the </a:t>
                </a:r>
                <a:r>
                  <a:rPr lang="en-US" sz="1200" dirty="0"/>
                  <a:t>threshold, and if all the pixels are at the threshold.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3- for the </a:t>
                </a:r>
                <a:r>
                  <a:rPr lang="en-US" sz="1200" dirty="0" err="1">
                    <a:ea typeface="Calibri" panose="020F0502020204030204" pitchFamily="34" charset="0"/>
                    <a:cs typeface="Arial" panose="020B0604020202020204" pitchFamily="34" charset="0"/>
                  </a:rPr>
                  <a:t>remainer</a:t>
                </a:r>
                <a:r>
                  <a:rPr lang="en-US" sz="1200" dirty="0">
                    <a:ea typeface="Calibri" panose="020F0502020204030204" pitchFamily="34" charset="0"/>
                    <a:cs typeface="Arial" panose="020B0604020202020204" pitchFamily="34" charset="0"/>
                  </a:rPr>
                  <a:t> of the frame we look of how must pixels with the </a:t>
                </a:r>
                <a:r>
                  <a:rPr lang="en-US" sz="1200" dirty="0"/>
                  <a:t>threshold value. And say the </a:t>
                </a:r>
                <a:r>
                  <a:rPr lang="en-US" sz="1200" b="0" i="0">
                    <a:latin typeface="Cambria Math" panose="02040503050406030204" pitchFamily="18" charset="0"/>
                  </a:rPr>
                  <a:t>𝑃𝑃𝐺[𝑖]=(max⁡(𝑅)−𝑅[𝑖])/(𝑀𝑎𝑥(𝑅)−𝑀𝑖𝑛(𝑅) )</a:t>
                </a:r>
                <a:r>
                  <a:rPr lang="en-US" sz="1200" dirty="0">
                    <a:ea typeface="Calibri" panose="020F050202020403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mc:Fallback>
      </mc:AlternateContent>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19</a:t>
            </a:fld>
            <a:endParaRPr lang="he-IL" dirty="0"/>
          </a:p>
        </p:txBody>
      </p:sp>
    </p:spTree>
    <p:extLst>
      <p:ext uri="{BB962C8B-B14F-4D97-AF65-F5344CB8AC3E}">
        <p14:creationId xmlns:p14="http://schemas.microsoft.com/office/powerpoint/2010/main" val="3756990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a:t>
            </a:fld>
            <a:endParaRPr lang="he-IL" dirty="0"/>
          </a:p>
        </p:txBody>
      </p:sp>
    </p:spTree>
    <p:extLst>
      <p:ext uri="{BB962C8B-B14F-4D97-AF65-F5344CB8AC3E}">
        <p14:creationId xmlns:p14="http://schemas.microsoft.com/office/powerpoint/2010/main" val="148674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20</a:t>
            </a:fld>
            <a:endParaRPr lang="he-IL" dirty="0"/>
          </a:p>
        </p:txBody>
      </p:sp>
    </p:spTree>
    <p:extLst>
      <p:ext uri="{BB962C8B-B14F-4D97-AF65-F5344CB8AC3E}">
        <p14:creationId xmlns:p14="http://schemas.microsoft.com/office/powerpoint/2010/main" val="3511059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sz="1200" dirty="0"/>
              <a:t>בעקבות פערי קוד מעבודות קודמות נאלצנו לעשות את ההתאמות הללו עבור דגימה בודדת, כתבנו את הסקריפטים </a:t>
            </a:r>
            <a:r>
              <a:rPr lang="he-IL" sz="1200" dirty="0" err="1"/>
              <a:t>במטל"ב</a:t>
            </a:r>
            <a:r>
              <a:rPr lang="he-IL" sz="1200" dirty="0"/>
              <a:t> </a:t>
            </a:r>
            <a:r>
              <a:rPr lang="he-IL" sz="1200" dirty="0" err="1"/>
              <a:t>ובפייתון</a:t>
            </a:r>
            <a:r>
              <a:rPr lang="he-IL" sz="1200" dirty="0"/>
              <a:t> על מנת שנוכל לבחון מדידות ניסוי ראשונות.</a:t>
            </a:r>
          </a:p>
          <a:p>
            <a:pPr marL="171450" indent="-171450" algn="r" rtl="1">
              <a:buFont typeface="Arial" panose="020B0604020202020204" pitchFamily="34" charset="0"/>
              <a:buChar char="•"/>
            </a:pPr>
            <a:r>
              <a:rPr lang="he-IL" sz="1200" dirty="0"/>
              <a:t>את השיערוך לחץ דם ביצענו על בסיס </a:t>
            </a:r>
            <a:r>
              <a:rPr lang="en-US" sz="1200" dirty="0"/>
              <a:t>AlexNet</a:t>
            </a:r>
            <a:r>
              <a:rPr lang="he-IL" sz="1200" dirty="0"/>
              <a:t> אחת מהרשתות שמצאנו מעבודה </a:t>
            </a:r>
            <a:r>
              <a:rPr lang="he-IL" sz="1200" b="0" dirty="0"/>
              <a:t>קודמת(לא האחרונה שהניבה את תוצאות המאמר).</a:t>
            </a:r>
          </a:p>
          <a:p>
            <a:pPr marL="171450" indent="-171450" algn="r" rtl="1">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David" panose="020E0502060401010101" pitchFamily="34" charset="-79"/>
              </a:rPr>
              <a:t>הקלט הניתן למערכת הלומדת מורכב מתמונות </a:t>
            </a:r>
            <a:r>
              <a:rPr lang="en-US" sz="1800" dirty="0">
                <a:effectLst/>
                <a:latin typeface="David" panose="020E0502060401010101" pitchFamily="34" charset="-79"/>
                <a:ea typeface="Calibri" panose="020F0502020204030204" pitchFamily="34" charset="0"/>
                <a:cs typeface="Arial" panose="020B0604020202020204" pitchFamily="34" charset="0"/>
              </a:rPr>
              <a:t>STFT</a:t>
            </a:r>
            <a:r>
              <a:rPr lang="he-IL" sz="1800" dirty="0">
                <a:effectLst/>
                <a:latin typeface="Calibri" panose="020F0502020204030204" pitchFamily="34" charset="0"/>
                <a:ea typeface="Calibri" panose="020F0502020204030204" pitchFamily="34" charset="0"/>
                <a:cs typeface="David" panose="020E0502060401010101" pitchFamily="34" charset="-79"/>
              </a:rPr>
              <a:t> של חלונות זמן זרים באורך 30 שניות של אותות ה-</a:t>
            </a:r>
            <a:r>
              <a:rPr lang="en-US" sz="1800" dirty="0">
                <a:effectLst/>
                <a:latin typeface="David" panose="020E0502060401010101" pitchFamily="34" charset="-79"/>
                <a:ea typeface="Calibri" panose="020F0502020204030204" pitchFamily="34" charset="0"/>
                <a:cs typeface="Arial" panose="020B0604020202020204" pitchFamily="34" charset="0"/>
              </a:rPr>
              <a:t>PPG</a:t>
            </a:r>
            <a:r>
              <a:rPr lang="he-IL" sz="1800" dirty="0">
                <a:effectLst/>
                <a:latin typeface="Calibri" panose="020F0502020204030204" pitchFamily="34" charset="0"/>
                <a:ea typeface="Calibri" panose="020F0502020204030204" pitchFamily="34" charset="0"/>
                <a:cs typeface="David" panose="020E0502060401010101" pitchFamily="34" charset="-79"/>
              </a:rPr>
              <a:t> עם שיעור חפיפה של 0.96 ולאורך תדרים בגובה </a:t>
            </a:r>
            <a:r>
              <a:rPr lang="en-US" sz="1800" dirty="0">
                <a:effectLst/>
                <a:latin typeface="David" panose="020E0502060401010101" pitchFamily="34" charset="-79"/>
                <a:ea typeface="Calibri" panose="020F0502020204030204" pitchFamily="34" charset="0"/>
                <a:cs typeface="Arial" panose="020B0604020202020204" pitchFamily="34" charset="0"/>
              </a:rPr>
              <a:t>12Hz</a:t>
            </a:r>
            <a:r>
              <a:rPr lang="he-IL" sz="1800" dirty="0">
                <a:effectLst/>
                <a:latin typeface="Calibri" panose="020F0502020204030204" pitchFamily="34" charset="0"/>
                <a:ea typeface="Calibri" panose="020F0502020204030204" pitchFamily="34" charset="0"/>
                <a:cs typeface="David" panose="020E0502060401010101" pitchFamily="34" charset="-79"/>
              </a:rPr>
              <a:t>, כך שכל חלון מהווה דוגמה עבור הלמידה.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sz="120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21</a:t>
            </a:fld>
            <a:endParaRPr lang="he-IL" dirty="0"/>
          </a:p>
        </p:txBody>
      </p:sp>
    </p:spTree>
    <p:extLst>
      <p:ext uri="{BB962C8B-B14F-4D97-AF65-F5344CB8AC3E}">
        <p14:creationId xmlns:p14="http://schemas.microsoft.com/office/powerpoint/2010/main" val="3250516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algn="l" rtl="0"/>
                <a:r>
                  <a:rPr lang="en-US" sz="1800" b="0" i="0" u="none" strike="noStrike" baseline="0" dirty="0" err="1">
                    <a:solidFill>
                      <a:srgbClr val="000000"/>
                    </a:solidFill>
                    <a:latin typeface="Courier New" panose="02070309020205020404" pitchFamily="49" charset="0"/>
                  </a:rPr>
                  <a:t>cutoffFreq</a:t>
                </a:r>
                <a:r>
                  <a:rPr lang="en-US" sz="1800" b="0" i="0" u="none" strike="noStrike" baseline="0" dirty="0">
                    <a:solidFill>
                      <a:srgbClr val="000000"/>
                    </a:solidFill>
                    <a:latin typeface="Courier New" panose="02070309020205020404" pitchFamily="49" charset="0"/>
                  </a:rPr>
                  <a:t> = [-inf 13.3056650625000];</a:t>
                </a:r>
              </a:p>
              <a:p>
                <a:pPr algn="l" rtl="0"/>
                <a:r>
                  <a:rPr lang="en-US" sz="1800" b="0" i="0" u="none" strike="noStrike" baseline="0" dirty="0">
                    <a:solidFill>
                      <a:srgbClr val="000000"/>
                    </a:solidFill>
                    <a:latin typeface="Courier New" panose="02070309020205020404" pitchFamily="49" charset="0"/>
                  </a:rPr>
                  <a:t>        [S, f, t, p] = spectrogram(signal, 750, 0.96*750, [], 125, </a:t>
                </a:r>
                <a:r>
                  <a:rPr lang="en-US" sz="1800" b="0" i="0" u="none" strike="noStrike" baseline="0" dirty="0">
                    <a:solidFill>
                      <a:srgbClr val="AA04F9"/>
                    </a:solidFill>
                    <a:latin typeface="Courier New" panose="02070309020205020404" pitchFamily="49" charset="0"/>
                  </a:rPr>
                  <a:t>'</a:t>
                </a:r>
                <a:r>
                  <a:rPr lang="en-US" sz="1800" b="0" i="0" u="none" strike="noStrike" baseline="0" dirty="0" err="1">
                    <a:solidFill>
                      <a:srgbClr val="AA04F9"/>
                    </a:solidFill>
                    <a:latin typeface="Courier New" panose="02070309020205020404" pitchFamily="49" charset="0"/>
                  </a:rPr>
                  <a:t>yaxis</a:t>
                </a:r>
                <a:r>
                  <a:rPr lang="en-US" sz="1800" b="0" i="0" u="none" strike="noStrike" baseline="0" dirty="0">
                    <a:solidFill>
                      <a:srgbClr val="AA04F9"/>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a:t>
                </a:r>
              </a:p>
              <a:p>
                <a:pPr algn="l" rtl="0"/>
                <a:endParaRPr lang="en-US" sz="1200" dirty="0"/>
              </a:p>
            </p:txBody>
          </p:sp>
        </mc:Choice>
        <mc:Fallback xmlns="">
          <p:sp>
            <p:nvSpPr>
              <p:cNvPr id="3" name="מציין מיקום של הערות 2"/>
              <p:cNvSpPr>
                <a:spLocks noGrp="1"/>
              </p:cNvSpPr>
              <p:nvPr>
                <p:ph type="body" idx="1"/>
              </p:nvPr>
            </p:nvSpPr>
            <p:spPr/>
            <p:txBody>
              <a:bodyPr/>
              <a:lstStyle/>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build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1- we work on few first frames, we look at the red channel. Find the 75% of the luminous and from that we take the minimum value to work with as are threshold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2-remove all the frame that 25% or move of there pixels are above the </a:t>
                </a:r>
                <a:r>
                  <a:rPr lang="en-US" sz="1200" dirty="0"/>
                  <a:t>threshold, and if all the pixels are at the threshold.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3- for the </a:t>
                </a:r>
                <a:r>
                  <a:rPr lang="en-US" sz="1200" dirty="0" err="1">
                    <a:ea typeface="Calibri" panose="020F0502020204030204" pitchFamily="34" charset="0"/>
                    <a:cs typeface="Arial" panose="020B0604020202020204" pitchFamily="34" charset="0"/>
                  </a:rPr>
                  <a:t>remainer</a:t>
                </a:r>
                <a:r>
                  <a:rPr lang="en-US" sz="1200" dirty="0">
                    <a:ea typeface="Calibri" panose="020F0502020204030204" pitchFamily="34" charset="0"/>
                    <a:cs typeface="Arial" panose="020B0604020202020204" pitchFamily="34" charset="0"/>
                  </a:rPr>
                  <a:t> of the frame we look of how must pixels with the </a:t>
                </a:r>
                <a:r>
                  <a:rPr lang="en-US" sz="1200" dirty="0"/>
                  <a:t>threshold value. And say the </a:t>
                </a:r>
                <a:r>
                  <a:rPr lang="en-US" sz="1200" b="0" i="0">
                    <a:latin typeface="Cambria Math" panose="02040503050406030204" pitchFamily="18" charset="0"/>
                  </a:rPr>
                  <a:t>𝑃𝑃𝐺[𝑖]=(max⁡(𝑅)−𝑅[𝑖])/(𝑀𝑎𝑥(𝑅)−𝑀𝑖𝑛(𝑅) )</a:t>
                </a:r>
                <a:r>
                  <a:rPr lang="en-US" sz="1200" dirty="0">
                    <a:ea typeface="Calibri" panose="020F050202020403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mc:Fallback>
      </mc:AlternateContent>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22</a:t>
            </a:fld>
            <a:endParaRPr lang="he-IL" dirty="0"/>
          </a:p>
        </p:txBody>
      </p:sp>
    </p:spTree>
    <p:extLst>
      <p:ext uri="{BB962C8B-B14F-4D97-AF65-F5344CB8AC3E}">
        <p14:creationId xmlns:p14="http://schemas.microsoft.com/office/powerpoint/2010/main" val="3930790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sz="1200" dirty="0"/>
              <a:t>לאחר ההתאמות שעשינו בקוד ומספר מדידות וניסיונות קיבלנו את התוצאה הנ"ל, כפי שניתן לראות עם </a:t>
            </a:r>
            <a:r>
              <a:rPr lang="he-IL" sz="1200" dirty="0" err="1"/>
              <a:t>דימיון</a:t>
            </a:r>
            <a:r>
              <a:rPr lang="he-IL" sz="1200" dirty="0"/>
              <a:t> רב מאוד לתוצאה שמקורה באות </a:t>
            </a:r>
            <a:r>
              <a:rPr lang="en-US" sz="1200" dirty="0"/>
              <a:t>PPG</a:t>
            </a:r>
            <a:r>
              <a:rPr lang="he-IL" sz="1200" dirty="0"/>
              <a:t> שחולץ בתנאי בית חולים מאוקסימטר.</a:t>
            </a:r>
          </a:p>
          <a:p>
            <a:pPr marL="171450" indent="-171450" algn="r" rtl="1">
              <a:buFont typeface="Arial" panose="020B0604020202020204" pitchFamily="34" charset="0"/>
              <a:buChar char="•"/>
            </a:pPr>
            <a:r>
              <a:rPr lang="he-IL" sz="1200" dirty="0"/>
              <a:t>האות שלנו חולץ מווידאו בספקטרום האור הלבן שכידוע בעל מנעד רעשים רחב שמתבטא בשוני שניתן להבחין בו.</a:t>
            </a:r>
          </a:p>
          <a:p>
            <a:pPr marL="171450" indent="-171450" algn="r" rtl="1">
              <a:buFont typeface="Arial" panose="020B0604020202020204" pitchFamily="34" charset="0"/>
              <a:buChar char="•"/>
            </a:pPr>
            <a:r>
              <a:rPr lang="he-IL" sz="1200" dirty="0"/>
              <a:t>ביצענו אינטרפולציה לינארית למידע מהטלפון על מנת לקבל תוצאות ב </a:t>
            </a:r>
            <a:r>
              <a:rPr lang="en-US" sz="1200" dirty="0"/>
              <a:t>125Hz</a:t>
            </a:r>
            <a:r>
              <a:rPr lang="he-IL" sz="1200" dirty="0"/>
              <a:t> </a:t>
            </a:r>
          </a:p>
          <a:p>
            <a:pPr marL="171450" indent="-171450" algn="r" rtl="1">
              <a:buFont typeface="Arial" panose="020B0604020202020204" pitchFamily="34" charset="0"/>
              <a:buChar char="•"/>
            </a:pPr>
            <a:r>
              <a:rPr lang="he-IL" sz="1800" dirty="0" err="1">
                <a:effectLst/>
                <a:latin typeface="Calibri" panose="020F0502020204030204" pitchFamily="34" charset="0"/>
                <a:ea typeface="Calibri" panose="020F0502020204030204" pitchFamily="34" charset="0"/>
                <a:cs typeface="Arial" panose="020B0604020202020204" pitchFamily="34" charset="0"/>
              </a:rPr>
              <a:t>בספקטרוגרמה</a:t>
            </a:r>
            <a:r>
              <a:rPr lang="he-IL" sz="1800" dirty="0">
                <a:effectLst/>
                <a:latin typeface="Calibri" panose="020F0502020204030204" pitchFamily="34" charset="0"/>
                <a:ea typeface="Calibri" panose="020F0502020204030204" pitchFamily="34" charset="0"/>
                <a:cs typeface="Arial" panose="020B0604020202020204" pitchFamily="34" charset="0"/>
              </a:rPr>
              <a:t> היחידה שעליה הסתכלנו, רואים את הדופק באופן ברור לאורך רב הזמן אבל לקראת הסוף מריחה כנראה בגלל תזוזות של האצבע לכן נדגום ב40שניות ונחתוך ל30שניות.</a:t>
            </a:r>
          </a:p>
          <a:p>
            <a:pPr marL="171450" indent="-171450" algn="r" rtl="1">
              <a:buFont typeface="Arial" panose="020B0604020202020204" pitchFamily="34" charset="0"/>
              <a:buChar char="•"/>
            </a:pPr>
            <a:r>
              <a:rPr lang="he-IL" sz="1200" dirty="0"/>
              <a:t>פלט המערכת על אות </a:t>
            </a:r>
            <a:r>
              <a:rPr lang="en-US" sz="1200" dirty="0"/>
              <a:t>PPG</a:t>
            </a:r>
            <a:r>
              <a:rPr lang="he-IL" sz="1200" dirty="0"/>
              <a:t> מהטלפון לאחר כל ההתאמות שביצענו (התאמות של מכשיר הטלפון והפרמטרים שהמודל עובד איתם) נראה דומה מספיק ולכן החלטנו להתקדם לבניית מאגר עם מאות דגימות כשהמטרה לבצע </a:t>
            </a:r>
            <a:r>
              <a:rPr lang="en-US" sz="1200" dirty="0"/>
              <a:t>transfer-learning </a:t>
            </a:r>
            <a:r>
              <a:rPr lang="he-IL" sz="1200" dirty="0"/>
              <a:t> בסוף התהליך על בסיס הרשת המאומנת העדכנית ביותר שמומשה בפרויקט הקודם. </a:t>
            </a:r>
          </a:p>
          <a:p>
            <a:pPr algn="r" rtl="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gn="r" rtl="1"/>
            <a:endParaRPr lang="he-IL" sz="120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23</a:t>
            </a:fld>
            <a:endParaRPr lang="he-IL" dirty="0"/>
          </a:p>
        </p:txBody>
      </p:sp>
    </p:spTree>
    <p:extLst>
      <p:ext uri="{BB962C8B-B14F-4D97-AF65-F5344CB8AC3E}">
        <p14:creationId xmlns:p14="http://schemas.microsoft.com/office/powerpoint/2010/main" val="1340889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dirty="0"/>
              <a:t>ביצענו מספר ניסיונות להקלטות עבור מאגר נתונים.</a:t>
            </a:r>
          </a:p>
          <a:p>
            <a:pPr algn="r" rtl="1"/>
            <a:endParaRPr lang="he-IL" sz="1200" dirty="0"/>
          </a:p>
          <a:p>
            <a:pPr algn="r" rtl="1"/>
            <a:r>
              <a:rPr lang="he-IL" sz="1200" b="1" dirty="0"/>
              <a:t>הראשונה</a:t>
            </a:r>
            <a:r>
              <a:rPr lang="he-IL" sz="1200" dirty="0"/>
              <a:t> הייתה בתנאי חוץ כאשר רצינו מנעד רחב של תוצאות לחץ דם ולכן מדדנו את נבחרת הריצה של הטכניון – תוצאות לא איכותיות רעש רב.</a:t>
            </a:r>
          </a:p>
          <a:p>
            <a:pPr algn="r" rtl="1"/>
            <a:r>
              <a:rPr lang="he-IL" sz="1200" b="1" dirty="0"/>
              <a:t>השנייה </a:t>
            </a:r>
            <a:r>
              <a:rPr lang="he-IL" sz="1200" b="0" dirty="0"/>
              <a:t>בוצעה בתנאים נוחים על אנשים במנוחה, עדיין קיבלנו ריבוי רעשים וטרם מצאנו את הדרך המיטבית – תוצאות לא מספיק טובות.</a:t>
            </a:r>
          </a:p>
          <a:p>
            <a:pPr algn="r" rtl="1"/>
            <a:r>
              <a:rPr lang="he-IL" sz="1200" b="1" dirty="0"/>
              <a:t>השלישית </a:t>
            </a:r>
            <a:r>
              <a:rPr lang="he-IL" sz="1200" b="0" dirty="0"/>
              <a:t>החלטנו למדוד את עצמנו בצורה רציפה ולחתוך לחלונות ולמצע את הלחץ דם, דבר שהוביל כמובן ל </a:t>
            </a:r>
            <a:r>
              <a:rPr lang="en-US" sz="1200" b="0" dirty="0"/>
              <a:t>over-fitting</a:t>
            </a:r>
            <a:r>
              <a:rPr lang="he-IL" sz="1200" b="0" dirty="0"/>
              <a:t>.</a:t>
            </a:r>
          </a:p>
          <a:p>
            <a:pPr algn="r" rtl="1"/>
            <a:endParaRPr lang="en-US" sz="1200" b="1"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24</a:t>
            </a:fld>
            <a:endParaRPr lang="he-IL" dirty="0"/>
          </a:p>
        </p:txBody>
      </p:sp>
    </p:spTree>
    <p:extLst>
      <p:ext uri="{BB962C8B-B14F-4D97-AF65-F5344CB8AC3E}">
        <p14:creationId xmlns:p14="http://schemas.microsoft.com/office/powerpoint/2010/main" val="633006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dirty="0"/>
              <a:t>למדנו מכל התהליך מה שהביא אותנו יותר מוכנים לבניית המאגר שבאמצעותו נרצה לבצע </a:t>
            </a:r>
            <a:r>
              <a:rPr lang="en-US" sz="1200" dirty="0"/>
              <a:t>Transfer Learning</a:t>
            </a: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25</a:t>
            </a:fld>
            <a:endParaRPr lang="he-IL" dirty="0"/>
          </a:p>
        </p:txBody>
      </p:sp>
    </p:spTree>
    <p:extLst>
      <p:ext uri="{BB962C8B-B14F-4D97-AF65-F5344CB8AC3E}">
        <p14:creationId xmlns:p14="http://schemas.microsoft.com/office/powerpoint/2010/main" val="1283797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dirty="0"/>
              <a:t>כאן ניתן לראות תמונות </a:t>
            </a:r>
            <a:r>
              <a:rPr lang="en-US" sz="1200" dirty="0"/>
              <a:t>STFT</a:t>
            </a:r>
            <a:r>
              <a:rPr lang="he-IL" sz="1200" dirty="0"/>
              <a:t> שונות שהתקבלו ממאגר ה </a:t>
            </a:r>
            <a:r>
              <a:rPr lang="en-US" sz="1200" dirty="0"/>
              <a:t>MIMIC</a:t>
            </a:r>
            <a:r>
              <a:rPr lang="he-IL" sz="1200" dirty="0"/>
              <a:t> ומהטלפון על מנת לקבל תחושה כמה נושא הרעש הוא עניין קריטי ולכן חשוב להבין ולייצר את התנאים האופטימליים למדידה באמצעות הטלפון.</a:t>
            </a:r>
            <a:endParaRPr lang="en-US" sz="120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26</a:t>
            </a:fld>
            <a:endParaRPr lang="he-IL" dirty="0"/>
          </a:p>
        </p:txBody>
      </p:sp>
    </p:spTree>
    <p:extLst>
      <p:ext uri="{BB962C8B-B14F-4D97-AF65-F5344CB8AC3E}">
        <p14:creationId xmlns:p14="http://schemas.microsoft.com/office/powerpoint/2010/main" val="3414692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sz="1200" kern="1200" dirty="0">
              <a:solidFill>
                <a:schemeClr val="tx1"/>
              </a:solidFill>
              <a:effectLst/>
              <a:latin typeface="+mn-lt"/>
              <a:ea typeface="+mn-ea"/>
              <a:cs typeface="Tahoma" panose="020B0604030504040204" pitchFamily="34" charset="0"/>
            </a:endParaRPr>
          </a:p>
          <a:p>
            <a:pPr marL="171450" indent="-171450" algn="l" rtl="0">
              <a:buFont typeface="Arial" panose="020B0604020202020204" pitchFamily="34" charset="0"/>
              <a:buChar char="•"/>
            </a:pPr>
            <a:r>
              <a:rPr lang="en-US" sz="1200" kern="1200" dirty="0">
                <a:solidFill>
                  <a:schemeClr val="tx1"/>
                </a:solidFill>
                <a:effectLst/>
                <a:latin typeface="+mn-lt"/>
                <a:ea typeface="+mn-ea"/>
                <a:cs typeface="Tahoma" panose="020B0604030504040204" pitchFamily="34" charset="0"/>
              </a:rPr>
              <a:t>The digital BP we were using is </a:t>
            </a:r>
            <a:r>
              <a:rPr lang="en-US" dirty="0"/>
              <a:t>Omron HEM-907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said in Omron official site, this is an </a:t>
            </a:r>
            <a:r>
              <a:rPr lang="en-US" sz="1200" dirty="0"/>
              <a:t>automatic blood pressure monitor intended for use by medical professionals.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We are using BP monitor in order to label our Smartphone PPG Signal with BP, that way we’ll be able to compare it to ANN results.</a:t>
            </a:r>
            <a:endParaRPr lang="he-IL" sz="1200" dirty="0"/>
          </a:p>
          <a:p>
            <a:pPr marL="171450" indent="-171450" algn="l" rtl="0">
              <a:buFont typeface="Arial" panose="020B0604020202020204" pitchFamily="34" charset="0"/>
              <a:buChar char="•"/>
            </a:pPr>
            <a:endParaRPr lang="en-US" sz="1200" kern="1200" dirty="0">
              <a:solidFill>
                <a:schemeClr val="tx1"/>
              </a:solidFill>
              <a:effectLst/>
              <a:latin typeface="+mn-lt"/>
              <a:ea typeface="+mn-ea"/>
              <a:cs typeface="Tahoma" panose="020B0604030504040204" pitchFamily="34" charset="0"/>
            </a:endParaRPr>
          </a:p>
          <a:p>
            <a:pPr rtl="0"/>
            <a:endParaRPr lang="he-IL" dirty="0"/>
          </a:p>
        </p:txBody>
      </p:sp>
      <p:sp>
        <p:nvSpPr>
          <p:cNvPr id="4" name="Slide Number Placeholder 3"/>
          <p:cNvSpPr>
            <a:spLocks noGrp="1"/>
          </p:cNvSpPr>
          <p:nvPr>
            <p:ph type="sldNum" sz="quarter" idx="10"/>
          </p:nvPr>
        </p:nvSpPr>
        <p:spPr/>
        <p:txBody>
          <a:bodyPr/>
          <a:lstStyle/>
          <a:p>
            <a:pPr rtl="1"/>
            <a:fld id="{68322CDD-9D6C-4F63-9EC2-648226624108}" type="slidenum">
              <a:rPr lang="he-IL" smtClean="0"/>
              <a:pPr rtl="1"/>
              <a:t>27</a:t>
            </a:fld>
            <a:endParaRPr lang="he-IL" dirty="0"/>
          </a:p>
        </p:txBody>
      </p:sp>
    </p:spTree>
    <p:extLst>
      <p:ext uri="{BB962C8B-B14F-4D97-AF65-F5344CB8AC3E}">
        <p14:creationId xmlns:p14="http://schemas.microsoft.com/office/powerpoint/2010/main" val="3940631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US" sz="120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28</a:t>
            </a:fld>
            <a:endParaRPr lang="he-IL" dirty="0"/>
          </a:p>
        </p:txBody>
      </p:sp>
    </p:spTree>
    <p:extLst>
      <p:ext uri="{BB962C8B-B14F-4D97-AF65-F5344CB8AC3E}">
        <p14:creationId xmlns:p14="http://schemas.microsoft.com/office/powerpoint/2010/main" val="381533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dirty="0"/>
              <a:t>Mi A2 – allowing us to get good STFT quality images and using flash videos with minimum warm</a:t>
            </a: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29</a:t>
            </a:fld>
            <a:endParaRPr lang="he-IL" dirty="0"/>
          </a:p>
        </p:txBody>
      </p:sp>
    </p:spTree>
    <p:extLst>
      <p:ext uri="{BB962C8B-B14F-4D97-AF65-F5344CB8AC3E}">
        <p14:creationId xmlns:p14="http://schemas.microsoft.com/office/powerpoint/2010/main" val="252064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dirty="0"/>
              <a:t>Reliable and Comfortable BP results anytime &amp; anywhere </a:t>
            </a:r>
          </a:p>
          <a:p>
            <a:pPr algn="r" rtl="1"/>
            <a:endParaRPr lang="he-IL"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a:t>
            </a:fld>
            <a:endParaRPr lang="he-IL" dirty="0"/>
          </a:p>
        </p:txBody>
      </p:sp>
    </p:spTree>
    <p:extLst>
      <p:ext uri="{BB962C8B-B14F-4D97-AF65-F5344CB8AC3E}">
        <p14:creationId xmlns:p14="http://schemas.microsoft.com/office/powerpoint/2010/main" val="2056819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dirty="0"/>
              <a:t>40sec so we can cut it to 30  - that way we avoid the noises at the beginning and end of the record</a:t>
            </a: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30</a:t>
            </a:fld>
            <a:endParaRPr lang="he-IL" dirty="0"/>
          </a:p>
        </p:txBody>
      </p:sp>
    </p:spTree>
    <p:extLst>
      <p:ext uri="{BB962C8B-B14F-4D97-AF65-F5344CB8AC3E}">
        <p14:creationId xmlns:p14="http://schemas.microsoft.com/office/powerpoint/2010/main" val="265620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0" dirty="0"/>
              <a:t>בנינו מאגר של כ-200מדידות איכותיות , שמרנו קובץ אקסל עם פרטים על כל מדידה למטרות שימור ידע לעבודה עתידית.</a:t>
            </a: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31</a:t>
            </a:fld>
            <a:endParaRPr lang="he-IL" dirty="0"/>
          </a:p>
        </p:txBody>
      </p:sp>
    </p:spTree>
    <p:extLst>
      <p:ext uri="{BB962C8B-B14F-4D97-AF65-F5344CB8AC3E}">
        <p14:creationId xmlns:p14="http://schemas.microsoft.com/office/powerpoint/2010/main" val="1543578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were using our own net</a:t>
            </a:r>
            <a:r>
              <a:rPr lang="he-IL" sz="1200" dirty="0"/>
              <a:t>)</a:t>
            </a:r>
            <a:r>
              <a:rPr lang="en-US" sz="1200" dirty="0"/>
              <a:t>AlexNet) based on mimic-II model for transfer learning with our dataset</a:t>
            </a:r>
          </a:p>
          <a:p>
            <a:pPr algn="r" rtl="1"/>
            <a:endParaRPr lang="en-US" b="0" dirty="0"/>
          </a:p>
          <a:p>
            <a:pPr algn="r" rtl="1"/>
            <a:r>
              <a:rPr lang="he-IL" b="0" dirty="0"/>
              <a:t>בעקבות פער בשימור הידע מעבודות קודמות (בין היתר רשת לאימון ערכים סיסטוליים ולא רק דיאסטוליים) נאלצנו לקחת רשת עובדת כלשהי ולבצע עליה את ההתאמות.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b="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32</a:t>
            </a:fld>
            <a:endParaRPr lang="he-IL" dirty="0"/>
          </a:p>
        </p:txBody>
      </p:sp>
    </p:spTree>
    <p:extLst>
      <p:ext uri="{BB962C8B-B14F-4D97-AF65-F5344CB8AC3E}">
        <p14:creationId xmlns:p14="http://schemas.microsoft.com/office/powerpoint/2010/main" val="1995618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בהתחלה </a:t>
            </a:r>
            <a:r>
              <a:rPr lang="he-IL" sz="1200" b="0" dirty="0">
                <a:effectLst/>
                <a:latin typeface="Calibri" panose="020F0502020204030204" pitchFamily="34" charset="0"/>
                <a:cs typeface="Arial" panose="020B0604020202020204" pitchFamily="34" charset="0"/>
              </a:rPr>
              <a:t>קיבלנו תוצאה מוזרה שה</a:t>
            </a:r>
            <a:r>
              <a:rPr lang="he-IL" sz="1200" dirty="0">
                <a:effectLst/>
                <a:latin typeface="Calibri" panose="020F0502020204030204" pitchFamily="34" charset="0"/>
                <a:ea typeface="Calibri" panose="020F0502020204030204" pitchFamily="34" charset="0"/>
                <a:cs typeface="Arial" panose="020B0604020202020204" pitchFamily="34" charset="0"/>
              </a:rPr>
              <a:t>רצות זהות של </a:t>
            </a:r>
            <a:r>
              <a:rPr lang="en-US" sz="1200" dirty="0">
                <a:effectLst/>
                <a:latin typeface="Calibri" panose="020F0502020204030204" pitchFamily="34" charset="0"/>
                <a:ea typeface="Calibri" panose="020F0502020204030204" pitchFamily="34" charset="0"/>
                <a:cs typeface="Arial" panose="020B0604020202020204" pitchFamily="34" charset="0"/>
              </a:rPr>
              <a:t>forward pass</a:t>
            </a:r>
            <a:r>
              <a:rPr lang="he-IL" sz="1200" dirty="0">
                <a:effectLst/>
                <a:latin typeface="Calibri" panose="020F0502020204030204" pitchFamily="34" charset="0"/>
                <a:ea typeface="Calibri" panose="020F0502020204030204" pitchFamily="34" charset="0"/>
                <a:cs typeface="Arial" panose="020B0604020202020204" pitchFamily="34" charset="0"/>
              </a:rPr>
              <a:t> על אותן דגימות נותנות תוצאות שונות.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latin typeface="Calibri" panose="020F0502020204030204" pitchFamily="34" charset="0"/>
                <a:ea typeface="Calibri" panose="020F0502020204030204" pitchFamily="34" charset="0"/>
                <a:cs typeface="Arial" panose="020B0604020202020204" pitchFamily="34" charset="0"/>
              </a:rPr>
              <a:t>התוצאות הלא קונסיסטנטיות מתקבלות בגלל שכבות </a:t>
            </a:r>
            <a:r>
              <a:rPr lang="en-US" sz="1800" dirty="0">
                <a:effectLst/>
                <a:latin typeface="Calibri" panose="020F0502020204030204" pitchFamily="34" charset="0"/>
                <a:ea typeface="Calibri" panose="020F0502020204030204" pitchFamily="34" charset="0"/>
                <a:cs typeface="Arial" panose="020B0604020202020204" pitchFamily="34" charset="0"/>
              </a:rPr>
              <a:t>Dropout</a:t>
            </a:r>
            <a:r>
              <a:rPr lang="he-IL" sz="1800" dirty="0">
                <a:effectLst/>
                <a:latin typeface="Calibri" panose="020F0502020204030204" pitchFamily="34" charset="0"/>
                <a:ea typeface="Calibri" panose="020F0502020204030204" pitchFamily="34" charset="0"/>
                <a:cs typeface="Arial" panose="020B0604020202020204" pitchFamily="34" charset="0"/>
              </a:rPr>
              <a:t> שצריך לנוון אותן בשלב ה-</a:t>
            </a:r>
            <a:r>
              <a:rPr lang="en-US" sz="1800" dirty="0">
                <a:effectLst/>
                <a:latin typeface="Calibri" panose="020F0502020204030204" pitchFamily="34" charset="0"/>
                <a:ea typeface="Calibri" panose="020F0502020204030204" pitchFamily="34" charset="0"/>
                <a:cs typeface="Arial" panose="020B0604020202020204" pitchFamily="34" charset="0"/>
              </a:rPr>
              <a:t>testing</a:t>
            </a:r>
            <a:r>
              <a:rPr lang="he-IL" sz="1800" dirty="0">
                <a:effectLst/>
                <a:latin typeface="Calibri" panose="020F050202020403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effectLst/>
                <a:latin typeface="Calibri" panose="020F0502020204030204" pitchFamily="34" charset="0"/>
                <a:ea typeface="Calibri" panose="020F0502020204030204" pitchFamily="34" charset="0"/>
                <a:cs typeface="Arial" panose="020B0604020202020204" pitchFamily="34" charset="0"/>
              </a:rPr>
              <a:t>ניסינו לעבוד עם מגוון ערכי פרמטרים.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latin typeface="Calibri" panose="020F0502020204030204" pitchFamily="34" charset="0"/>
                <a:ea typeface="Calibri" panose="020F0502020204030204" pitchFamily="34" charset="0"/>
                <a:cs typeface="Arial" panose="020B0604020202020204" pitchFamily="34" charset="0"/>
              </a:rPr>
              <a:t>שינוי היפר-פרמטרים לא שיפר את התוצאות. נראה שכמות המידע הקטנה גורמת לרשת להתכנס מהר מאוד וכמעט לא להשתפר על ה-</a:t>
            </a:r>
            <a:r>
              <a:rPr lang="en-US" sz="1800" dirty="0">
                <a:effectLst/>
                <a:latin typeface="Calibri" panose="020F0502020204030204" pitchFamily="34" charset="0"/>
                <a:ea typeface="Calibri" panose="020F0502020204030204" pitchFamily="34" charset="0"/>
                <a:cs typeface="Arial" panose="020B0604020202020204" pitchFamily="34" charset="0"/>
              </a:rPr>
              <a:t>validation set</a:t>
            </a:r>
            <a:r>
              <a:rPr lang="he-IL"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33</a:t>
            </a:fld>
            <a:endParaRPr lang="he-IL" dirty="0"/>
          </a:p>
        </p:txBody>
      </p:sp>
    </p:spTree>
    <p:extLst>
      <p:ext uri="{BB962C8B-B14F-4D97-AF65-F5344CB8AC3E}">
        <p14:creationId xmlns:p14="http://schemas.microsoft.com/office/powerpoint/2010/main" val="3936619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34</a:t>
            </a:fld>
            <a:endParaRPr lang="he-IL" dirty="0"/>
          </a:p>
        </p:txBody>
      </p:sp>
    </p:spTree>
    <p:extLst>
      <p:ext uri="{BB962C8B-B14F-4D97-AF65-F5344CB8AC3E}">
        <p14:creationId xmlns:p14="http://schemas.microsoft.com/office/powerpoint/2010/main" val="912182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r" rtl="1">
              <a:buNone/>
            </a:pPr>
            <a:r>
              <a:rPr lang="en-US" sz="1200" dirty="0"/>
              <a:t>Loss = MAE</a:t>
            </a:r>
          </a:p>
          <a:p>
            <a:pPr marL="0" indent="0" algn="r" rtl="1">
              <a:buNone/>
            </a:pPr>
            <a:endParaRPr lang="en-US" sz="1200" dirty="0"/>
          </a:p>
          <a:p>
            <a:pPr marL="0" indent="0" algn="r" rtl="1">
              <a:buNone/>
            </a:pPr>
            <a:r>
              <a:rPr lang="he-IL" sz="1200" dirty="0"/>
              <a:t>צריך לפרט את האחוז מהדאתה עבור האימון והוולידציה</a:t>
            </a:r>
          </a:p>
          <a:p>
            <a:pPr marL="0" indent="0" algn="r" rtl="1">
              <a:buNone/>
            </a:pPr>
            <a:r>
              <a:rPr lang="he-IL" sz="1200" dirty="0"/>
              <a:t>60-30-10</a:t>
            </a: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35</a:t>
            </a:fld>
            <a:endParaRPr lang="he-IL" dirty="0"/>
          </a:p>
        </p:txBody>
      </p:sp>
    </p:spTree>
    <p:extLst>
      <p:ext uri="{BB962C8B-B14F-4D97-AF65-F5344CB8AC3E}">
        <p14:creationId xmlns:p14="http://schemas.microsoft.com/office/powerpoint/2010/main" val="384368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36</a:t>
            </a:fld>
            <a:endParaRPr lang="he-IL" dirty="0"/>
          </a:p>
        </p:txBody>
      </p:sp>
    </p:spTree>
    <p:extLst>
      <p:ext uri="{BB962C8B-B14F-4D97-AF65-F5344CB8AC3E}">
        <p14:creationId xmlns:p14="http://schemas.microsoft.com/office/powerpoint/2010/main" val="1183070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t>Didn’t yield good results</a:t>
            </a:r>
          </a:p>
          <a:p>
            <a:pPr marL="0" indent="0" algn="l" rtl="0">
              <a:buNone/>
            </a:pPr>
            <a:r>
              <a:rPr lang="en-US" sz="1200" dirty="0"/>
              <a:t>but we can see the model is learning</a:t>
            </a:r>
            <a:endParaRPr lang="he-IL" sz="120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37</a:t>
            </a:fld>
            <a:endParaRPr lang="he-IL" dirty="0"/>
          </a:p>
        </p:txBody>
      </p:sp>
    </p:spTree>
    <p:extLst>
      <p:ext uri="{BB962C8B-B14F-4D97-AF65-F5344CB8AC3E}">
        <p14:creationId xmlns:p14="http://schemas.microsoft.com/office/powerpoint/2010/main" val="3024017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457200" lvl="1" indent="0" algn="r" rtl="1">
              <a:buNone/>
            </a:pPr>
            <a:r>
              <a:rPr lang="he-IL" sz="1200" b="1" dirty="0"/>
              <a:t>ניתן לראות פה 3 גרפים</a:t>
            </a:r>
          </a:p>
          <a:p>
            <a:pPr marL="457200" lvl="1" indent="0" algn="r" rtl="1">
              <a:buNone/>
            </a:pPr>
            <a:r>
              <a:rPr lang="he-IL" sz="1200" dirty="0"/>
              <a:t>1- הרשת באימון רגיל</a:t>
            </a:r>
          </a:p>
          <a:p>
            <a:pPr marL="457200" lvl="1" indent="0" algn="r" rtl="1">
              <a:buNone/>
            </a:pPr>
            <a:r>
              <a:rPr lang="he-IL" sz="1200" dirty="0"/>
              <a:t>2- הרשת אחרי השינויים שלנו(בעיקר ה-</a:t>
            </a:r>
            <a:r>
              <a:rPr lang="en-US" sz="1200" dirty="0"/>
              <a:t>CLASSIFIER</a:t>
            </a:r>
            <a:r>
              <a:rPr lang="he-IL" sz="1200" dirty="0"/>
              <a:t>)</a:t>
            </a:r>
          </a:p>
          <a:p>
            <a:pPr marL="457200" lvl="1" indent="0" algn="r" rtl="1">
              <a:buNone/>
            </a:pPr>
            <a:r>
              <a:rPr lang="he-IL" sz="1200" dirty="0"/>
              <a:t>3- ה-</a:t>
            </a:r>
            <a:r>
              <a:rPr lang="en-US" sz="1200" dirty="0"/>
              <a:t>DIS</a:t>
            </a:r>
            <a:r>
              <a:rPr lang="he-IL" sz="1200" dirty="0"/>
              <a:t> של התמונות ב-</a:t>
            </a:r>
            <a:r>
              <a:rPr lang="en-US" sz="1200" dirty="0"/>
              <a:t>TEST</a:t>
            </a:r>
            <a:r>
              <a:rPr lang="he-IL" sz="1200" dirty="0"/>
              <a:t> ביחס לממוצע הנאיבי של ה-</a:t>
            </a:r>
            <a:r>
              <a:rPr lang="en-US" sz="1200" dirty="0"/>
              <a:t>TRAIN</a:t>
            </a:r>
            <a:r>
              <a:rPr lang="he-IL" sz="1200" dirty="0"/>
              <a:t>.</a:t>
            </a:r>
          </a:p>
          <a:p>
            <a:pPr marL="457200" lvl="1" indent="0" algn="r" rtl="1">
              <a:buNone/>
            </a:pPr>
            <a:endParaRPr lang="he-IL" sz="1200" dirty="0"/>
          </a:p>
          <a:p>
            <a:pPr marL="457200" lvl="1" indent="0" algn="r" rtl="1">
              <a:buNone/>
            </a:pPr>
            <a:r>
              <a:rPr lang="he-IL" sz="1200" b="1" dirty="0"/>
              <a:t>ניתן לראות שאנחנו יותר טובים מהממוצע</a:t>
            </a:r>
            <a:r>
              <a:rPr lang="en-US" sz="1200" b="1" dirty="0"/>
              <a:t> </a:t>
            </a:r>
            <a:r>
              <a:rPr lang="he-IL" sz="1200" b="1" dirty="0"/>
              <a:t>הנאיבי ולכן מתבצע תהליך של אימון ולמידה.</a:t>
            </a:r>
          </a:p>
          <a:p>
            <a:pPr marL="457200" lvl="1" indent="0" algn="r" rtl="1">
              <a:buNone/>
            </a:pPr>
            <a:endParaRPr lang="he-IL" sz="1200" dirty="0"/>
          </a:p>
          <a:p>
            <a:pPr marL="457200" lvl="1" indent="0" algn="r" rtl="1">
              <a:buNone/>
            </a:pPr>
            <a:r>
              <a:rPr lang="he-IL" sz="1200" dirty="0"/>
              <a:t>נראה שאם משתמשים ב-</a:t>
            </a:r>
            <a:r>
              <a:rPr lang="en-US" sz="1200" dirty="0"/>
              <a:t>FC LAYERS</a:t>
            </a:r>
            <a:r>
              <a:rPr lang="he-IL" sz="1200" dirty="0"/>
              <a:t> של המודל אנחנו מגיעים לתוצאות זהות למודל עם </a:t>
            </a:r>
            <a:r>
              <a:rPr lang="en-US" b="1" dirty="0">
                <a:solidFill>
                  <a:srgbClr val="90C226"/>
                </a:solidFill>
              </a:rPr>
              <a:t>Shorter classifier </a:t>
            </a:r>
            <a:r>
              <a:rPr lang="he-IL" b="1" dirty="0">
                <a:solidFill>
                  <a:srgbClr val="90C226"/>
                </a:solidFill>
              </a:rPr>
              <a:t>. </a:t>
            </a:r>
            <a:r>
              <a:rPr lang="he-IL" b="0" dirty="0">
                <a:solidFill>
                  <a:srgbClr val="90C226"/>
                </a:solidFill>
              </a:rPr>
              <a:t>אבל עם </a:t>
            </a:r>
            <a:r>
              <a:rPr lang="en-US" b="0" dirty="0">
                <a:solidFill>
                  <a:srgbClr val="90C226"/>
                </a:solidFill>
              </a:rPr>
              <a:t>LOSS</a:t>
            </a:r>
            <a:r>
              <a:rPr lang="he-IL" b="0" dirty="0">
                <a:solidFill>
                  <a:srgbClr val="90C226"/>
                </a:solidFill>
              </a:rPr>
              <a:t> יותר גבוה</a:t>
            </a:r>
            <a:r>
              <a:rPr lang="he-IL" sz="1200" b="0" dirty="0">
                <a:solidFill>
                  <a:srgbClr val="90C226"/>
                </a:solidFill>
              </a:rPr>
              <a:t> (כלומר אנחנו פוגעים ספציפית בכאלו יותר טובים)</a:t>
            </a:r>
          </a:p>
          <a:p>
            <a:pPr marL="457200" lvl="1" indent="0" algn="r" rtl="1">
              <a:buNone/>
            </a:pPr>
            <a:r>
              <a:rPr lang="he-IL" sz="1200" b="0" dirty="0">
                <a:solidFill>
                  <a:srgbClr val="90C226"/>
                </a:solidFill>
              </a:rPr>
              <a:t>עבור ה</a:t>
            </a:r>
            <a:r>
              <a:rPr lang="en-US" sz="1200" b="0" dirty="0">
                <a:solidFill>
                  <a:srgbClr val="90C226"/>
                </a:solidFill>
              </a:rPr>
              <a:t>SHORTER CLASSIFIER</a:t>
            </a:r>
            <a:r>
              <a:rPr lang="he-IL" sz="1200" b="0" dirty="0">
                <a:solidFill>
                  <a:srgbClr val="90C226"/>
                </a:solidFill>
              </a:rPr>
              <a:t>. הגענו למודל עם קפיצות פחות אגרסיביות (</a:t>
            </a:r>
            <a:r>
              <a:rPr lang="en-US" sz="1200" b="0" dirty="0">
                <a:solidFill>
                  <a:srgbClr val="90C226"/>
                </a:solidFill>
              </a:rPr>
              <a:t>MAX</a:t>
            </a:r>
            <a:r>
              <a:rPr lang="he-IL" sz="1200" b="0" dirty="0">
                <a:solidFill>
                  <a:srgbClr val="90C226"/>
                </a:solidFill>
              </a:rPr>
              <a:t>_</a:t>
            </a:r>
            <a:r>
              <a:rPr lang="en-US" sz="1200" b="0" dirty="0">
                <a:solidFill>
                  <a:srgbClr val="90C226"/>
                </a:solidFill>
              </a:rPr>
              <a:t>LOSS</a:t>
            </a:r>
            <a:r>
              <a:rPr lang="he-IL" sz="1200" b="0" dirty="0">
                <a:solidFill>
                  <a:srgbClr val="90C226"/>
                </a:solidFill>
              </a:rPr>
              <a:t> קטן לעומת המודל השני.)</a:t>
            </a:r>
          </a:p>
          <a:p>
            <a:pPr marL="457200" lvl="1" indent="0" algn="r" rtl="1">
              <a:buNone/>
            </a:pPr>
            <a:endParaRPr lang="he-IL" sz="1200" b="0" dirty="0">
              <a:solidFill>
                <a:srgbClr val="90C226"/>
              </a:solidFill>
            </a:endParaRPr>
          </a:p>
          <a:p>
            <a:pPr marL="457200" lvl="1" indent="0" algn="r" rtl="1">
              <a:buNone/>
            </a:pPr>
            <a:r>
              <a:rPr lang="he-IL" sz="1200" b="0" dirty="0">
                <a:solidFill>
                  <a:srgbClr val="90C226"/>
                </a:solidFill>
              </a:rPr>
              <a:t>המסקנה כמו מקודם, הרחבת ה</a:t>
            </a:r>
            <a:r>
              <a:rPr lang="en-US" sz="1200" b="0" dirty="0">
                <a:solidFill>
                  <a:srgbClr val="90C226"/>
                </a:solidFill>
              </a:rPr>
              <a:t>DATA</a:t>
            </a:r>
            <a:r>
              <a:rPr lang="he-IL" sz="1200" b="0" dirty="0">
                <a:solidFill>
                  <a:srgbClr val="90C226"/>
                </a:solidFill>
              </a:rPr>
              <a:t> לאימון המערכת ככל הנראה תניב תוצאות טובות בהרבה.</a:t>
            </a:r>
          </a:p>
          <a:p>
            <a:pPr marL="457200" lvl="1" indent="0" algn="r" rtl="1">
              <a:buNone/>
            </a:pPr>
            <a:endParaRPr lang="he-IL" sz="1200" b="0" dirty="0">
              <a:solidFill>
                <a:srgbClr val="90C226"/>
              </a:solidFill>
            </a:endParaRPr>
          </a:p>
          <a:p>
            <a:pPr marL="457200" lvl="1" indent="0" algn="r" rtl="1">
              <a:buNone/>
            </a:pPr>
            <a:endParaRPr lang="he-IL" sz="1200" b="0" dirty="0">
              <a:solidFill>
                <a:srgbClr val="90C226"/>
              </a:solidFill>
            </a:endParaRPr>
          </a:p>
          <a:p>
            <a:pPr marL="0" indent="0" algn="r" rtl="1">
              <a:buNone/>
            </a:pPr>
            <a:endParaRPr lang="he-IL" sz="1200" dirty="0"/>
          </a:p>
          <a:p>
            <a:pPr marL="0" indent="0" algn="l" rtl="0">
              <a:buNone/>
            </a:pPr>
            <a:r>
              <a:rPr lang="he-IL" sz="1200" dirty="0"/>
              <a:t>להוסיף את התוצאה של המבחן ביחס לחיזוי הנאיבי של הדיאסטולי מהממוצע אקסל</a:t>
            </a:r>
          </a:p>
          <a:p>
            <a:pPr marL="0" indent="0" algn="l" rtl="0">
              <a:buNone/>
            </a:pPr>
            <a:r>
              <a:rPr lang="en-US" sz="1200" dirty="0"/>
              <a:t>MAE</a:t>
            </a:r>
            <a:r>
              <a:rPr lang="he-IL" sz="1200" dirty="0"/>
              <a:t> על האימון , הוולידציה, המבחן והנאיבי </a:t>
            </a:r>
          </a:p>
          <a:p>
            <a:pPr marL="457200" lvl="1" indent="0" algn="r" rtl="1">
              <a:buNone/>
            </a:pPr>
            <a:endParaRPr lang="he-IL" b="0" dirty="0">
              <a:solidFill>
                <a:srgbClr val="90C226"/>
              </a:solidFill>
            </a:endParaRP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38</a:t>
            </a:fld>
            <a:endParaRPr lang="he-IL" dirty="0"/>
          </a:p>
        </p:txBody>
      </p:sp>
    </p:spTree>
    <p:extLst>
      <p:ext uri="{BB962C8B-B14F-4D97-AF65-F5344CB8AC3E}">
        <p14:creationId xmlns:p14="http://schemas.microsoft.com/office/powerpoint/2010/main" val="3434685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We showed that training a model with PPG inputs coming from a smartphone is an achievable task!</a:t>
            </a:r>
            <a:endParaRPr lang="en-US" b="1" dirty="0">
              <a:solidFill>
                <a:srgbClr val="FF0000"/>
              </a:solidFill>
            </a:endParaRPr>
          </a:p>
          <a:p>
            <a:pPr marL="0" indent="0" algn="r" rtl="1">
              <a:buFontTx/>
              <a:buNone/>
            </a:pPr>
            <a:endParaRPr lang="en-US" b="0" dirty="0">
              <a:solidFill>
                <a:srgbClr val="FF0000"/>
              </a:solidFill>
            </a:endParaRPr>
          </a:p>
          <a:p>
            <a:pPr marL="0" indent="0" algn="r" rtl="1">
              <a:buFontTx/>
              <a:buNone/>
            </a:pPr>
            <a:r>
              <a:rPr lang="he-IL" b="0" dirty="0">
                <a:solidFill>
                  <a:srgbClr val="FF0000"/>
                </a:solidFill>
              </a:rPr>
              <a:t>קיבלנו תוצאות טובות יותר ביחס למשערך נאיבי שבו מבצעים מיצוע.</a:t>
            </a:r>
            <a:endParaRPr lang="en-US" b="0" dirty="0">
              <a:solidFill>
                <a:srgbClr val="FF0000"/>
              </a:solidFill>
            </a:endParaRPr>
          </a:p>
          <a:p>
            <a:pPr marL="0" indent="0" algn="r" rtl="1">
              <a:buFontTx/>
              <a:buNone/>
            </a:pPr>
            <a:endParaRPr lang="he-IL" b="0" dirty="0">
              <a:solidFill>
                <a:srgbClr val="FF0000"/>
              </a:solidFill>
            </a:endParaRPr>
          </a:p>
          <a:p>
            <a:pPr marL="171450" indent="-171450" algn="r" rtl="1">
              <a:buFontTx/>
              <a:buChar char="-"/>
            </a:pPr>
            <a:endParaRPr lang="he-IL" b="1" dirty="0">
              <a:solidFill>
                <a:srgbClr val="FF0000"/>
              </a:solidFill>
            </a:endParaRP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39</a:t>
            </a:fld>
            <a:endParaRPr lang="he-IL" dirty="0"/>
          </a:p>
        </p:txBody>
      </p:sp>
    </p:spTree>
    <p:extLst>
      <p:ext uri="{BB962C8B-B14F-4D97-AF65-F5344CB8AC3E}">
        <p14:creationId xmlns:p14="http://schemas.microsoft.com/office/powerpoint/2010/main" val="2683646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sz="1300" b="1" dirty="0"/>
              <a:t>Blood pressure</a:t>
            </a:r>
          </a:p>
          <a:p>
            <a:pPr marL="0" indent="0" algn="l" rtl="0">
              <a:buFont typeface="Arial" panose="020B0604020202020204" pitchFamily="34" charset="0"/>
              <a:buNone/>
            </a:pPr>
            <a:endParaRPr lang="en-US" sz="13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The pressure exerted by circulating blood upon the walls of blood vessels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	Systolic – a top number, when the heart muscle contracts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	Diastolic – bottom number, when the heart muscle is resting between beats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he-IL" sz="14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Normal Blood Pressure is less than 120 over 80 mmHg (millimeters of mercury)</a:t>
            </a: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4</a:t>
            </a:fld>
            <a:endParaRPr lang="he-IL" dirty="0"/>
          </a:p>
        </p:txBody>
      </p:sp>
    </p:spTree>
    <p:extLst>
      <p:ext uri="{BB962C8B-B14F-4D97-AF65-F5344CB8AC3E}">
        <p14:creationId xmlns:p14="http://schemas.microsoft.com/office/powerpoint/2010/main" val="11940379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Loss result</a:t>
            </a:r>
            <a:r>
              <a:rPr lang="en-US" sz="1200" dirty="0"/>
              <a:t> is based on the mean difference between predications and ground truth diastolic values we’ve measured.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goal to achieve is a mean result of  </a:t>
            </a:r>
            <a:r>
              <a:rPr lang="en-US" sz="1200" b="0" i="1" dirty="0"/>
              <a:t>predications&lt;5[mmHg]</a:t>
            </a:r>
            <a:r>
              <a:rPr lang="en-US" sz="1200" b="0" dirty="0"/>
              <a:t> which represent the standard for home use BP devices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Accuracy result </a:t>
            </a:r>
            <a:r>
              <a:rPr lang="en-US" sz="1200" b="0" dirty="0"/>
              <a:t>is based on a binary answer </a:t>
            </a:r>
            <a:r>
              <a:rPr lang="en-US" sz="1200" b="0"/>
              <a:t>to  </a:t>
            </a:r>
            <a:r>
              <a:rPr lang="en-US" sz="1200" b="0" i="1"/>
              <a:t>predications&lt;5[mmHg]</a:t>
            </a:r>
            <a:r>
              <a:rPr lang="en-US" sz="1200" b="0"/>
              <a:t> ?</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indent="0" algn="r" rtl="1">
              <a:buFontTx/>
              <a:buNone/>
            </a:pPr>
            <a:endParaRPr lang="en-US" b="0" dirty="0">
              <a:solidFill>
                <a:srgbClr val="FF0000"/>
              </a:solidFill>
            </a:endParaRPr>
          </a:p>
          <a:p>
            <a:pPr marL="0" indent="0" algn="r" rtl="1">
              <a:buFontTx/>
              <a:buNone/>
            </a:pPr>
            <a:r>
              <a:rPr lang="he-IL" b="0" dirty="0">
                <a:solidFill>
                  <a:srgbClr val="FF0000"/>
                </a:solidFill>
              </a:rPr>
              <a:t>עם זאת, </a:t>
            </a:r>
          </a:p>
          <a:p>
            <a:pPr marL="171450" indent="-171450" algn="r" rtl="1">
              <a:buFont typeface="Arial" panose="020B0604020202020204" pitchFamily="34" charset="0"/>
              <a:buChar char="•"/>
            </a:pPr>
            <a:r>
              <a:rPr lang="he-IL" b="0" dirty="0">
                <a:solidFill>
                  <a:srgbClr val="FF0000"/>
                </a:solidFill>
              </a:rPr>
              <a:t>קיבלנו תוצאות טובות יותר ביחס למשערך נאיבי (מיצוע של כל ערכי ה </a:t>
            </a:r>
            <a:r>
              <a:rPr lang="en-US" b="0" dirty="0">
                <a:solidFill>
                  <a:srgbClr val="FF0000"/>
                </a:solidFill>
              </a:rPr>
              <a:t>ground-truth</a:t>
            </a:r>
            <a:r>
              <a:rPr lang="he-IL" b="0" dirty="0">
                <a:solidFill>
                  <a:srgbClr val="FF0000"/>
                </a:solidFill>
              </a:rPr>
              <a:t> שמדדנו).</a:t>
            </a:r>
          </a:p>
          <a:p>
            <a:pPr marL="171450" indent="-171450" algn="r" rtl="1">
              <a:buFont typeface="Arial" panose="020B0604020202020204" pitchFamily="34" charset="0"/>
              <a:buChar char="•"/>
            </a:pPr>
            <a:r>
              <a:rPr lang="he-IL" b="0" dirty="0">
                <a:solidFill>
                  <a:srgbClr val="FF0000"/>
                </a:solidFill>
              </a:rPr>
              <a:t>הראנו כי מתקיים ברשת תהליך למידה חיובי עם קלט שמגיע מהפלאפון</a:t>
            </a:r>
            <a:endParaRPr lang="en-US" b="0" dirty="0">
              <a:solidFill>
                <a:srgbClr val="FF0000"/>
              </a:solidFill>
            </a:endParaRPr>
          </a:p>
          <a:p>
            <a:pPr marL="0" indent="0" algn="r" rtl="1">
              <a:buFontTx/>
              <a:buNone/>
            </a:pPr>
            <a:endParaRPr lang="he-IL"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Yet,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Although our model didn’t yield the results who hoped to get, they were better than naïve predications.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We showed a trainable net over a smartphone’s input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171450" indent="-171450" algn="l" rtl="0">
              <a:buFontTx/>
              <a:buChar char="-"/>
            </a:pPr>
            <a:endParaRPr lang="he-IL" b="1" dirty="0">
              <a:solidFill>
                <a:srgbClr val="FF0000"/>
              </a:solidFill>
            </a:endParaRP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40</a:t>
            </a:fld>
            <a:endParaRPr lang="he-IL" dirty="0"/>
          </a:p>
        </p:txBody>
      </p:sp>
    </p:spTree>
    <p:extLst>
      <p:ext uri="{BB962C8B-B14F-4D97-AF65-F5344CB8AC3E}">
        <p14:creationId xmlns:p14="http://schemas.microsoft.com/office/powerpoint/2010/main" val="370192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r" rtl="1">
              <a:buNone/>
            </a:pPr>
            <a:r>
              <a:rPr lang="he-IL" sz="1200" b="1" dirty="0"/>
              <a:t>ההערכות שלנו לתוצאות</a:t>
            </a:r>
            <a:r>
              <a:rPr lang="he-IL" sz="1200" dirty="0"/>
              <a:t> </a:t>
            </a:r>
          </a:p>
          <a:p>
            <a:pPr marL="228600" indent="-228600" algn="r" rtl="1">
              <a:buAutoNum type="arabicParenR"/>
            </a:pPr>
            <a:r>
              <a:rPr lang="he-IL" sz="1200" b="1" dirty="0"/>
              <a:t>הרשת</a:t>
            </a:r>
            <a:r>
              <a:rPr lang="he-IL" sz="1200" b="0" dirty="0"/>
              <a:t> – ייתכן שעם הרשת שסיפקה את תוצאות המאמר יכולנו לקבל תוצאות טובות יותר</a:t>
            </a:r>
          </a:p>
          <a:p>
            <a:pPr marL="228600" indent="-228600" algn="r" rtl="1">
              <a:buAutoNum type="arabicParenR"/>
            </a:pPr>
            <a:r>
              <a:rPr lang="he-IL" sz="1200" b="1" dirty="0"/>
              <a:t>גודל המאגר</a:t>
            </a:r>
            <a:r>
              <a:rPr lang="he-IL" sz="1200" b="0" dirty="0"/>
              <a:t> – למרות שמדובר בטכניקת </a:t>
            </a:r>
            <a:r>
              <a:rPr lang="en-US" sz="1200" b="0" dirty="0"/>
              <a:t>transfer learning</a:t>
            </a:r>
            <a:r>
              <a:rPr lang="he-IL" sz="1200" b="0" dirty="0"/>
              <a:t>, היחס בין הרשת המאומנת ל </a:t>
            </a:r>
            <a:r>
              <a:rPr lang="en-US" sz="1200" b="0" dirty="0"/>
              <a:t>transfer</a:t>
            </a:r>
            <a:r>
              <a:rPr lang="he-IL" sz="1200" b="0" dirty="0"/>
              <a:t> הוא גדול, </a:t>
            </a:r>
            <a:r>
              <a:rPr lang="en-US" sz="1200" b="0" dirty="0"/>
              <a:t>15k</a:t>
            </a:r>
            <a:r>
              <a:rPr lang="he-IL" sz="1200" b="0" dirty="0"/>
              <a:t> לעומת 200</a:t>
            </a:r>
            <a:endParaRPr lang="he-IL" b="0" dirty="0">
              <a:solidFill>
                <a:srgbClr val="FF0000"/>
              </a:solidFill>
            </a:endParaRPr>
          </a:p>
          <a:p>
            <a:pPr marL="0" indent="0" algn="r" rtl="1">
              <a:buFontTx/>
              <a:buNone/>
            </a:pPr>
            <a:endParaRPr lang="he-IL" b="0" dirty="0">
              <a:solidFill>
                <a:srgbClr val="FF0000"/>
              </a:solidFill>
            </a:endParaRPr>
          </a:p>
          <a:p>
            <a:pPr marL="0" indent="0" algn="r" rtl="1">
              <a:buFontTx/>
              <a:buNone/>
            </a:pPr>
            <a:r>
              <a:rPr lang="he-IL" b="0" dirty="0">
                <a:solidFill>
                  <a:srgbClr val="FF0000"/>
                </a:solidFill>
              </a:rPr>
              <a:t>מתוך הנחת העבודה שאפשרי להגיע לכך ממדידות באמצעות טלפון.</a:t>
            </a:r>
          </a:p>
          <a:p>
            <a:pPr marL="0" indent="0" algn="r" rtl="1">
              <a:buFontTx/>
              <a:buNone/>
            </a:pPr>
            <a:r>
              <a:rPr lang="he-IL" b="0" dirty="0">
                <a:solidFill>
                  <a:srgbClr val="FF0000"/>
                </a:solidFill>
              </a:rPr>
              <a:t>אנו ממליצים על המשך פעולות שיכלול אבחון ה</a:t>
            </a:r>
            <a:r>
              <a:rPr lang="en-US" b="0" dirty="0">
                <a:solidFill>
                  <a:srgbClr val="FF0000"/>
                </a:solidFill>
              </a:rPr>
              <a:t>Signals</a:t>
            </a:r>
            <a:r>
              <a:rPr lang="he-IL" b="0" dirty="0">
                <a:solidFill>
                  <a:srgbClr val="FF0000"/>
                </a:solidFill>
              </a:rPr>
              <a:t> החיוניים ועבודת ניקוי רעשים, הרחבת המאגר בשיטות של </a:t>
            </a:r>
            <a:r>
              <a:rPr lang="en-US" b="0" dirty="0">
                <a:solidFill>
                  <a:srgbClr val="FF0000"/>
                </a:solidFill>
              </a:rPr>
              <a:t>augmentation</a:t>
            </a:r>
            <a:r>
              <a:rPr lang="he-IL" b="0" dirty="0">
                <a:solidFill>
                  <a:srgbClr val="FF0000"/>
                </a:solidFill>
              </a:rPr>
              <a:t> .</a:t>
            </a:r>
          </a:p>
          <a:p>
            <a:pPr marL="0" indent="0" algn="r" rtl="1">
              <a:buFontTx/>
              <a:buNone/>
            </a:pPr>
            <a:endParaRPr lang="he-IL" b="0" dirty="0">
              <a:solidFill>
                <a:srgbClr val="FF0000"/>
              </a:solidFill>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b="1" dirty="0">
                <a:solidFill>
                  <a:srgbClr val="FF0000"/>
                </a:solidFill>
              </a:rPr>
              <a:t>בעקבות תקופת הקורונה והסגרים התעכבנו עם הפרויקט בכ-4 חודשים מהזמן שרצינו לסיים במקור, בין היתר בגלל שנדרש מאיתנו נוכחות פיזית במדידות לחץ דם.</a:t>
            </a:r>
          </a:p>
          <a:p>
            <a:pPr marL="457200" lvl="1" indent="0" algn="r" rtl="1">
              <a:buNone/>
            </a:pPr>
            <a:endParaRPr lang="he-IL" sz="120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41</a:t>
            </a:fld>
            <a:endParaRPr lang="he-IL" dirty="0"/>
          </a:p>
        </p:txBody>
      </p:sp>
    </p:spTree>
    <p:extLst>
      <p:ext uri="{BB962C8B-B14F-4D97-AF65-F5344CB8AC3E}">
        <p14:creationId xmlns:p14="http://schemas.microsoft.com/office/powerpoint/2010/main" val="1274701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sz="1200" b="1" i="0" kern="1200" dirty="0">
                <a:solidFill>
                  <a:schemeClr val="tx1"/>
                </a:solidFill>
                <a:effectLst/>
                <a:latin typeface="+mn-lt"/>
                <a:ea typeface="+mn-ea"/>
                <a:cs typeface="Tahoma" panose="020B0604030504040204" pitchFamily="34" charset="0"/>
              </a:rPr>
              <a:t>Blood pressure</a:t>
            </a:r>
            <a:r>
              <a:rPr lang="en-US" sz="1200" b="0" i="0" kern="1200" dirty="0">
                <a:solidFill>
                  <a:schemeClr val="tx1"/>
                </a:solidFill>
                <a:effectLst/>
                <a:latin typeface="+mn-lt"/>
                <a:ea typeface="+mn-ea"/>
                <a:cs typeface="Tahoma" panose="020B0604030504040204" pitchFamily="34" charset="0"/>
              </a:rPr>
              <a:t> is </a:t>
            </a:r>
            <a:r>
              <a:rPr lang="en-US" sz="1200" b="1" i="0" kern="1200" dirty="0">
                <a:solidFill>
                  <a:schemeClr val="tx1"/>
                </a:solidFill>
                <a:effectLst/>
                <a:latin typeface="+mn-lt"/>
                <a:ea typeface="+mn-ea"/>
                <a:cs typeface="Tahoma" panose="020B0604030504040204" pitchFamily="34" charset="0"/>
              </a:rPr>
              <a:t>important</a:t>
            </a:r>
            <a:r>
              <a:rPr lang="en-US" sz="1200" b="0" i="0" kern="1200" dirty="0">
                <a:solidFill>
                  <a:schemeClr val="tx1"/>
                </a:solidFill>
                <a:effectLst/>
                <a:latin typeface="+mn-lt"/>
                <a:ea typeface="+mn-ea"/>
                <a:cs typeface="Tahoma" panose="020B0604030504040204" pitchFamily="34" charset="0"/>
              </a:rPr>
              <a:t> because the higher your </a:t>
            </a:r>
            <a:r>
              <a:rPr lang="en-US" sz="1200" b="1" i="0" kern="1200" dirty="0">
                <a:solidFill>
                  <a:schemeClr val="tx1"/>
                </a:solidFill>
                <a:effectLst/>
                <a:latin typeface="+mn-lt"/>
                <a:ea typeface="+mn-ea"/>
                <a:cs typeface="Tahoma" panose="020B0604030504040204" pitchFamily="34" charset="0"/>
              </a:rPr>
              <a:t>blood pressure</a:t>
            </a:r>
            <a:r>
              <a:rPr lang="en-US" sz="1200" b="0" i="0" kern="1200" dirty="0">
                <a:solidFill>
                  <a:schemeClr val="tx1"/>
                </a:solidFill>
                <a:effectLst/>
                <a:latin typeface="+mn-lt"/>
                <a:ea typeface="+mn-ea"/>
                <a:cs typeface="Tahoma" panose="020B0604030504040204" pitchFamily="34" charset="0"/>
              </a:rPr>
              <a:t> is, the higher your risk of health problems in the future. If your </a:t>
            </a:r>
            <a:r>
              <a:rPr lang="en-US" sz="1200" b="1" i="0" kern="1200" dirty="0">
                <a:solidFill>
                  <a:schemeClr val="tx1"/>
                </a:solidFill>
                <a:effectLst/>
                <a:latin typeface="+mn-lt"/>
                <a:ea typeface="+mn-ea"/>
                <a:cs typeface="Tahoma" panose="020B0604030504040204" pitchFamily="34" charset="0"/>
              </a:rPr>
              <a:t>blood pressure</a:t>
            </a:r>
            <a:r>
              <a:rPr lang="en-US" sz="1200" b="0" i="0" kern="1200" dirty="0">
                <a:solidFill>
                  <a:schemeClr val="tx1"/>
                </a:solidFill>
                <a:effectLst/>
                <a:latin typeface="+mn-lt"/>
                <a:ea typeface="+mn-ea"/>
                <a:cs typeface="Tahoma" panose="020B0604030504040204" pitchFamily="34" charset="0"/>
              </a:rPr>
              <a:t> is high, it is putting extra strain on your arteries and on your heart.</a:t>
            </a:r>
          </a:p>
          <a:p>
            <a:pPr marL="0" indent="0" algn="l" rtl="0">
              <a:buFont typeface="Arial" panose="020B0604020202020204" pitchFamily="34" charset="0"/>
              <a:buNone/>
            </a:pPr>
            <a:endParaRPr lang="en-US" sz="1200" b="0" i="0" kern="1200" dirty="0">
              <a:solidFill>
                <a:schemeClr val="tx1"/>
              </a:solidFill>
              <a:effectLst/>
              <a:latin typeface="+mn-lt"/>
              <a:ea typeface="+mn-ea"/>
              <a:cs typeface="Tahoma" panose="020B0604030504040204" pitchFamily="34" charset="0"/>
            </a:endParaRPr>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High blood pressure can cause a heart attack, a stroke, kidney disease or dementia.</a:t>
            </a:r>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Low blood pressure can cause dizziness, and in extreme cases, fainting and seizures.</a:t>
            </a:r>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Blood Pressure is varying depending on situation, activity, and disease states – therefore being able to monitor its values might be critical for some people</a:t>
            </a:r>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pPr marL="181189" indent="-181189" algn="l" rtl="0">
              <a:buFont typeface="Arial" panose="020B0604020202020204" pitchFamily="34" charset="0"/>
              <a:buChar char="•"/>
            </a:pPr>
            <a:endParaRPr lang="he-IL" sz="1300" dirty="0"/>
          </a:p>
          <a:p>
            <a:pPr rtl="1"/>
            <a:endParaRPr lang="en-US" sz="130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5</a:t>
            </a:fld>
            <a:endParaRPr lang="he-IL" dirty="0"/>
          </a:p>
        </p:txBody>
      </p:sp>
    </p:spTree>
    <p:extLst>
      <p:ext uri="{BB962C8B-B14F-4D97-AF65-F5344CB8AC3E}">
        <p14:creationId xmlns:p14="http://schemas.microsoft.com/office/powerpoint/2010/main" val="223123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defTabSz="966343">
              <a:buFont typeface="Arial" panose="020B0604020202020204" pitchFamily="34" charset="0"/>
              <a:buNone/>
              <a:defRPr/>
            </a:pPr>
            <a:r>
              <a:rPr lang="en-US" sz="1400" b="1" i="0" kern="1200" dirty="0">
                <a:solidFill>
                  <a:schemeClr val="tx1"/>
                </a:solidFill>
                <a:effectLst/>
                <a:latin typeface="+mn-lt"/>
                <a:ea typeface="+mn-ea"/>
                <a:cs typeface="Tahoma" panose="020B0604030504040204" pitchFamily="34" charset="0"/>
              </a:rPr>
              <a:t>Photoplethysmography</a:t>
            </a:r>
            <a:r>
              <a:rPr lang="en-US" sz="1400" b="0" i="0" kern="1200" dirty="0">
                <a:solidFill>
                  <a:schemeClr val="tx1"/>
                </a:solidFill>
                <a:effectLst/>
                <a:latin typeface="+mn-lt"/>
                <a:ea typeface="+mn-ea"/>
                <a:cs typeface="Tahoma" panose="020B0604030504040204" pitchFamily="34" charset="0"/>
              </a:rPr>
              <a:t> (PPG) </a:t>
            </a:r>
          </a:p>
          <a:p>
            <a:pPr marL="0" indent="0" algn="l" defTabSz="966343">
              <a:buFont typeface="Arial" panose="020B0604020202020204" pitchFamily="34" charset="0"/>
              <a:buNone/>
              <a:defRPr/>
            </a:pPr>
            <a:endParaRPr lang="en-US" sz="1400" dirty="0">
              <a:effectLst/>
            </a:endParaRPr>
          </a:p>
          <a:p>
            <a:pPr marL="171450" indent="-171450" algn="l" defTabSz="966343">
              <a:buFont typeface="Arial" panose="020B0604020202020204" pitchFamily="34" charset="0"/>
              <a:buChar char="•"/>
              <a:defRPr/>
            </a:pPr>
            <a:r>
              <a:rPr lang="en-US" sz="1200" b="0" i="0" kern="1200" dirty="0">
                <a:solidFill>
                  <a:schemeClr val="tx1"/>
                </a:solidFill>
                <a:effectLst/>
                <a:latin typeface="+mn-lt"/>
                <a:ea typeface="+mn-ea"/>
                <a:cs typeface="Tahoma" panose="020B0604030504040204" pitchFamily="34" charset="0"/>
              </a:rPr>
              <a:t>Photoplethysmography (PPG) is a </a:t>
            </a:r>
            <a:r>
              <a:rPr lang="en-US" sz="1200" b="1" i="0" kern="1200" dirty="0">
                <a:solidFill>
                  <a:schemeClr val="tx1"/>
                </a:solidFill>
                <a:effectLst/>
                <a:latin typeface="+mn-lt"/>
                <a:ea typeface="+mn-ea"/>
                <a:cs typeface="Tahoma" panose="020B0604030504040204" pitchFamily="34" charset="0"/>
              </a:rPr>
              <a:t>simple optical technique </a:t>
            </a:r>
            <a:r>
              <a:rPr lang="en-US" sz="1200" b="0" i="0" kern="1200" dirty="0">
                <a:solidFill>
                  <a:schemeClr val="tx1"/>
                </a:solidFill>
                <a:effectLst/>
                <a:latin typeface="+mn-lt"/>
                <a:ea typeface="+mn-ea"/>
                <a:cs typeface="Tahoma" panose="020B0604030504040204" pitchFamily="34" charset="0"/>
              </a:rPr>
              <a:t>used to </a:t>
            </a:r>
            <a:r>
              <a:rPr lang="en-US" sz="1200" b="1" i="0" kern="1200" dirty="0">
                <a:solidFill>
                  <a:schemeClr val="tx1"/>
                </a:solidFill>
                <a:effectLst/>
                <a:latin typeface="+mn-lt"/>
                <a:ea typeface="+mn-ea"/>
                <a:cs typeface="Tahoma" panose="020B0604030504040204" pitchFamily="34" charset="0"/>
              </a:rPr>
              <a:t>detect volumetric changes in blood in peripheral circulation</a:t>
            </a:r>
          </a:p>
          <a:p>
            <a:pPr marL="171450" indent="-171450" algn="l" defTabSz="966343">
              <a:buFont typeface="Arial" panose="020B0604020202020204" pitchFamily="34" charset="0"/>
              <a:buChar char="•"/>
              <a:defRPr/>
            </a:pPr>
            <a:r>
              <a:rPr lang="en-US" sz="1200" b="0" i="0" kern="1200" dirty="0">
                <a:solidFill>
                  <a:schemeClr val="tx1"/>
                </a:solidFill>
                <a:effectLst/>
                <a:latin typeface="+mn-lt"/>
                <a:ea typeface="+mn-ea"/>
                <a:cs typeface="Tahoma" panose="020B0604030504040204" pitchFamily="34" charset="0"/>
              </a:rPr>
              <a:t>It is a </a:t>
            </a:r>
            <a:r>
              <a:rPr lang="en-US" sz="1200" b="1" i="0" kern="1200" dirty="0">
                <a:solidFill>
                  <a:schemeClr val="tx1"/>
                </a:solidFill>
                <a:effectLst/>
                <a:latin typeface="+mn-lt"/>
                <a:ea typeface="+mn-ea"/>
                <a:cs typeface="Tahoma" panose="020B0604030504040204" pitchFamily="34" charset="0"/>
              </a:rPr>
              <a:t>low cost </a:t>
            </a:r>
            <a:r>
              <a:rPr lang="en-US" sz="1200" b="0" i="0" kern="1200" dirty="0">
                <a:solidFill>
                  <a:schemeClr val="tx1"/>
                </a:solidFill>
                <a:effectLst/>
                <a:latin typeface="+mn-lt"/>
                <a:ea typeface="+mn-ea"/>
                <a:cs typeface="Tahoma" panose="020B0604030504040204" pitchFamily="34" charset="0"/>
              </a:rPr>
              <a:t>and </a:t>
            </a:r>
            <a:r>
              <a:rPr lang="en-US" sz="1200" b="1" i="0" kern="1200" dirty="0">
                <a:solidFill>
                  <a:schemeClr val="tx1"/>
                </a:solidFill>
                <a:effectLst/>
                <a:latin typeface="+mn-lt"/>
                <a:ea typeface="+mn-ea"/>
                <a:cs typeface="Tahoma" panose="020B0604030504040204" pitchFamily="34" charset="0"/>
              </a:rPr>
              <a:t>non-invasive</a:t>
            </a:r>
            <a:r>
              <a:rPr lang="en-US" sz="1200" b="0" i="0" kern="1200" dirty="0">
                <a:solidFill>
                  <a:schemeClr val="tx1"/>
                </a:solidFill>
                <a:effectLst/>
                <a:latin typeface="+mn-lt"/>
                <a:ea typeface="+mn-ea"/>
                <a:cs typeface="Tahoma" panose="020B0604030504040204" pitchFamily="34" charset="0"/>
              </a:rPr>
              <a:t> method that makes measurements at the surface of the skin</a:t>
            </a:r>
          </a:p>
          <a:p>
            <a:pPr marL="171450" marR="0" lvl="0" indent="-171450" algn="l" defTabSz="96634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Waveform consists of </a:t>
            </a:r>
            <a:r>
              <a:rPr lang="en-US" sz="1200" b="1" dirty="0"/>
              <a:t>AC component </a:t>
            </a:r>
            <a:r>
              <a:rPr lang="en-US" sz="1200" dirty="0"/>
              <a:t>related to changes in </a:t>
            </a:r>
            <a:r>
              <a:rPr lang="en-US" sz="1200" b="1" dirty="0"/>
              <a:t>blood flow </a:t>
            </a:r>
            <a:r>
              <a:rPr lang="en-US" sz="1200" dirty="0"/>
              <a:t>and </a:t>
            </a:r>
            <a:r>
              <a:rPr lang="en-US" sz="1200" b="1" dirty="0"/>
              <a:t>varying DC “</a:t>
            </a:r>
            <a:r>
              <a:rPr lang="en-US" sz="1200" b="0" dirty="0"/>
              <a:t>baseline</a:t>
            </a:r>
            <a:r>
              <a:rPr lang="en-US" sz="1200" dirty="0"/>
              <a:t>” related to </a:t>
            </a:r>
            <a:r>
              <a:rPr lang="en-US" sz="1200" b="1" dirty="0"/>
              <a:t>respiration</a:t>
            </a:r>
          </a:p>
          <a:p>
            <a:pPr marL="171450" marR="0" lvl="0" indent="-171450" algn="l" defTabSz="96634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High peek </a:t>
            </a:r>
            <a:r>
              <a:rPr lang="en-US" sz="1200" b="0" dirty="0"/>
              <a:t>identified with </a:t>
            </a:r>
            <a:r>
              <a:rPr lang="en-US" sz="1200" b="1" dirty="0"/>
              <a:t>systolic</a:t>
            </a:r>
          </a:p>
          <a:p>
            <a:pPr marL="171450" marR="0" lvl="0" indent="-171450" algn="l" defTabSz="96634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Low peek </a:t>
            </a:r>
            <a:r>
              <a:rPr lang="en-US" sz="1200" b="0" dirty="0"/>
              <a:t>identified with </a:t>
            </a:r>
            <a:r>
              <a:rPr lang="en-US" sz="1200" b="1" dirty="0"/>
              <a:t>diastolic</a:t>
            </a:r>
            <a:endParaRPr lang="he-IL" sz="1200" b="1" dirty="0"/>
          </a:p>
          <a:p>
            <a:pPr marL="0" indent="0" algn="l" defTabSz="966343">
              <a:buFont typeface="Arial" panose="020B0604020202020204" pitchFamily="34" charset="0"/>
              <a:buNone/>
              <a:defRPr/>
            </a:pPr>
            <a:endParaRPr lang="en-US" sz="1200" b="0" i="0" kern="1200" dirty="0">
              <a:solidFill>
                <a:schemeClr val="tx1"/>
              </a:solidFill>
              <a:effectLst/>
              <a:latin typeface="+mn-lt"/>
              <a:ea typeface="+mn-ea"/>
              <a:cs typeface="Tahoma" panose="020B0604030504040204" pitchFamily="34" charset="0"/>
            </a:endParaRPr>
          </a:p>
          <a:p>
            <a:pPr marL="171450" indent="-171450" algn="l" defTabSz="966343">
              <a:buFont typeface="Arial" panose="020B0604020202020204" pitchFamily="34" charset="0"/>
              <a:buChar char="•"/>
              <a:defRPr/>
            </a:pPr>
            <a:endParaRPr lang="en-US" sz="1200" b="0" i="0" kern="1200" dirty="0">
              <a:solidFill>
                <a:schemeClr val="tx1"/>
              </a:solidFill>
              <a:effectLst/>
              <a:latin typeface="+mn-lt"/>
              <a:ea typeface="+mn-ea"/>
              <a:cs typeface="Tahoma" panose="020B0604030504040204" pitchFamily="34" charset="0"/>
            </a:endParaRPr>
          </a:p>
          <a:p>
            <a:pPr marL="285750" indent="-285750" algn="l" defTabSz="966343">
              <a:buFont typeface="Arial" panose="020B0604020202020204" pitchFamily="34" charset="0"/>
              <a:buChar char="•"/>
              <a:defRPr/>
            </a:pPr>
            <a:endParaRPr lang="en-US" sz="1400" dirty="0">
              <a:effectLst/>
            </a:endParaRPr>
          </a:p>
          <a:p>
            <a:pPr marL="285750" indent="-285750" algn="l" defTabSz="966343">
              <a:buFont typeface="Arial" panose="020B0604020202020204" pitchFamily="34" charset="0"/>
              <a:buChar char="•"/>
              <a:defRPr/>
            </a:pPr>
            <a:endParaRPr lang="en-US" sz="1300" dirty="0"/>
          </a:p>
          <a:p>
            <a:pPr algn="l" defTabSz="966343">
              <a:defRPr/>
            </a:pPr>
            <a:endParaRPr lang="he-IL"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6</a:t>
            </a:fld>
            <a:endParaRPr lang="he-IL" dirty="0"/>
          </a:p>
        </p:txBody>
      </p:sp>
    </p:spTree>
    <p:extLst>
      <p:ext uri="{BB962C8B-B14F-4D97-AF65-F5344CB8AC3E}">
        <p14:creationId xmlns:p14="http://schemas.microsoft.com/office/powerpoint/2010/main" val="2634129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sz="1400" b="1" dirty="0">
                <a:effectLst/>
              </a:rPr>
              <a:t>Obtaining PPG Signals</a:t>
            </a:r>
          </a:p>
          <a:p>
            <a:pPr marL="0" indent="0" algn="l" rtl="0">
              <a:buFont typeface="Arial" panose="020B0604020202020204" pitchFamily="34" charset="0"/>
              <a:buNone/>
            </a:pPr>
            <a:endParaRPr lang="en-US" sz="1400" dirty="0">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PPG is obtained by illuminating the skin with the light and then measuring the amount of light either transmitted or reflected to a photodetector</a:t>
            </a:r>
            <a:r>
              <a:rPr lang="he-IL" sz="1400" dirty="0"/>
              <a:t> </a:t>
            </a:r>
            <a:r>
              <a:rPr lang="en-US" sz="1400" dirty="0"/>
              <a:t>converted to DC and results the PPG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Because blood promotes swallowing higher than other tissues (skin, bone, etc.) changes in blood flow translate into changes in the signal of PPG (about 2 percent of light intensity).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The use of two wavelengths red and infrared can reveal, through the ratio of the ingestion of these wavelengths to Hemoglobin, the blood oxygen level and allows to draw conclusions about the “baseline” signal.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Two ways to detect the PPG signal: transmission and reflective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Main device: Oximeter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t>“We want to simulate the same idea with the smartphone camera and its flash …”</a:t>
            </a:r>
            <a:endParaRPr lang="en-US" sz="1400" b="1" dirty="0">
              <a:effectLst/>
            </a:endParaRPr>
          </a:p>
          <a:p>
            <a:pPr marL="0" indent="0" algn="l" rtl="0">
              <a:buFont typeface="Arial" panose="020B0604020202020204" pitchFamily="34" charset="0"/>
              <a:buNone/>
            </a:pPr>
            <a:endParaRPr lang="he-IL" sz="130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7</a:t>
            </a:fld>
            <a:endParaRPr lang="he-IL" dirty="0"/>
          </a:p>
        </p:txBody>
      </p:sp>
    </p:spTree>
    <p:extLst>
      <p:ext uri="{BB962C8B-B14F-4D97-AF65-F5344CB8AC3E}">
        <p14:creationId xmlns:p14="http://schemas.microsoft.com/office/powerpoint/2010/main" val="4004403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“We want to simulate the same idea with the smartphone camera and its flash …”</a:t>
            </a:r>
            <a:endParaRPr lang="en-US" sz="1200" b="1"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he-IL"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he-IL" dirty="0"/>
              <a:t> </a:t>
            </a:r>
            <a:r>
              <a:rPr lang="en-US" dirty="0"/>
              <a:t>Smartphones are already possessed by most people at all age’s range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Accessibility – unlike reliable home BP devices, smartphones are compact and mobile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Simple operation – Using your personal smartphone’s camera requires no instruction at 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No additional costs  - Saves the costs of purchasing a BP separate product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rtl="0"/>
            <a:endParaRPr lang="en-US" dirty="0"/>
          </a:p>
          <a:p>
            <a:pPr rtl="0"/>
            <a:endParaRPr lang="en-US" dirty="0"/>
          </a:p>
        </p:txBody>
      </p:sp>
      <p:sp>
        <p:nvSpPr>
          <p:cNvPr id="4" name="Slide Number Placeholder 3"/>
          <p:cNvSpPr>
            <a:spLocks noGrp="1"/>
          </p:cNvSpPr>
          <p:nvPr>
            <p:ph type="sldNum" sz="quarter" idx="5"/>
          </p:nvPr>
        </p:nvSpPr>
        <p:spPr/>
        <p:txBody>
          <a:bodyPr/>
          <a:lstStyle/>
          <a:p>
            <a:pPr rtl="1"/>
            <a:fld id="{68322CDD-9D6C-4F63-9EC2-648226624108}" type="slidenum">
              <a:rPr lang="he-IL" smtClean="0"/>
              <a:pPr rtl="1"/>
              <a:t>8</a:t>
            </a:fld>
            <a:endParaRPr lang="he-IL" dirty="0"/>
          </a:p>
        </p:txBody>
      </p:sp>
    </p:spTree>
    <p:extLst>
      <p:ext uri="{BB962C8B-B14F-4D97-AF65-F5344CB8AC3E}">
        <p14:creationId xmlns:p14="http://schemas.microsoft.com/office/powerpoint/2010/main" val="1362005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b="1" baseline="0" dirty="0"/>
              <a:t>1</a:t>
            </a:r>
            <a:r>
              <a:rPr lang="en-US" b="1" baseline="30000" dirty="0"/>
              <a:t>st</a:t>
            </a:r>
            <a:r>
              <a:rPr lang="en-US" b="1" baseline="0" dirty="0"/>
              <a:t> stage </a:t>
            </a:r>
            <a:r>
              <a:rPr lang="en-US" b="0" baseline="0" dirty="0"/>
              <a:t>– Smartphone’s Fingertip shot with flash on, resulting with a video</a:t>
            </a:r>
          </a:p>
          <a:p>
            <a:pPr marL="0" indent="0" algn="l" rtl="0">
              <a:buFont typeface="Arial" panose="020B0604020202020204" pitchFamily="34" charset="0"/>
              <a:buNone/>
            </a:pPr>
            <a:r>
              <a:rPr lang="en-US" b="1" baseline="0" dirty="0"/>
              <a:t>2</a:t>
            </a:r>
            <a:r>
              <a:rPr lang="en-US" b="1" baseline="30000" dirty="0"/>
              <a:t>nd</a:t>
            </a:r>
            <a:r>
              <a:rPr lang="en-US" b="1" baseline="0" dirty="0"/>
              <a:t> stage </a:t>
            </a:r>
            <a:r>
              <a:rPr lang="en-US" b="0" baseline="0" dirty="0"/>
              <a:t>- Extract the PPG signal out of the video, using various techniques that will be described below</a:t>
            </a:r>
          </a:p>
          <a:p>
            <a:pPr marL="0" indent="0" algn="l" rtl="0">
              <a:buFont typeface="Arial" panose="020B0604020202020204" pitchFamily="34" charset="0"/>
              <a:buNone/>
            </a:pPr>
            <a:r>
              <a:rPr lang="en-US" b="1" baseline="0" dirty="0"/>
              <a:t>3</a:t>
            </a:r>
            <a:r>
              <a:rPr lang="en-US" b="1" baseline="30000" dirty="0"/>
              <a:t>rd</a:t>
            </a:r>
            <a:r>
              <a:rPr lang="en-US" b="1" baseline="0" dirty="0"/>
              <a:t> stage </a:t>
            </a:r>
            <a:r>
              <a:rPr lang="en-US" b="0" baseline="0" dirty="0"/>
              <a:t>- The signal is extracted for learning, and with the aid of a learning system (e.g. a network of neurons) we obtain the blood pressure value</a:t>
            </a:r>
          </a:p>
          <a:p>
            <a:pPr marL="0" indent="0" algn="l" rtl="0">
              <a:buFont typeface="Arial" panose="020B0604020202020204" pitchFamily="34" charset="0"/>
              <a:buNone/>
            </a:pPr>
            <a:endParaRPr lang="en-US" b="0" baseline="0" dirty="0"/>
          </a:p>
          <a:p>
            <a:pPr marL="0" indent="0" algn="l" rtl="0">
              <a:buFont typeface="Arial" panose="020B0604020202020204" pitchFamily="34" charset="0"/>
              <a:buNone/>
            </a:pPr>
            <a:r>
              <a:rPr lang="en-US" b="1" baseline="0" dirty="0"/>
              <a:t>Video to PPG requirements</a:t>
            </a:r>
          </a:p>
          <a:p>
            <a:pPr marL="181189" indent="-181189" algn="l" rtl="0">
              <a:buFont typeface="Arial" panose="020B0604020202020204" pitchFamily="34" charset="0"/>
              <a:buChar char="•"/>
            </a:pPr>
            <a:r>
              <a:rPr lang="en-US" b="0" baseline="0" dirty="0"/>
              <a:t>We should note that environmental interruptions may accrue, therefore the method should be robust in various conditions(light, noise etc.)</a:t>
            </a:r>
          </a:p>
          <a:p>
            <a:pPr marL="181189" indent="-181189" algn="l" rtl="0">
              <a:buFont typeface="Arial" panose="020B0604020202020204" pitchFamily="34" charset="0"/>
              <a:buChar char="•"/>
            </a:pPr>
            <a:r>
              <a:rPr lang="en-US" b="0" baseline="0" dirty="0"/>
              <a:t>Minimum relying on user’s proper use</a:t>
            </a:r>
          </a:p>
          <a:p>
            <a:pPr marL="0" indent="0" algn="l" rtl="0">
              <a:buFont typeface="Arial" panose="020B0604020202020204" pitchFamily="34" charset="0"/>
              <a:buNone/>
            </a:pPr>
            <a:r>
              <a:rPr lang="en-US" b="0" baseline="0" dirty="0"/>
              <a:t>Points mentioned are </a:t>
            </a:r>
            <a:r>
              <a:rPr lang="en-US" b="1" baseline="0" dirty="0"/>
              <a:t>crucial</a:t>
            </a:r>
            <a:r>
              <a:rPr lang="en-US" b="0" baseline="0" dirty="0"/>
              <a:t> given the fact people will use it under </a:t>
            </a:r>
            <a:r>
              <a:rPr lang="en-US" b="1" baseline="0" dirty="0"/>
              <a:t>varying conditions</a:t>
            </a:r>
            <a:r>
              <a:rPr lang="en-US" b="0" baseline="0" dirty="0"/>
              <a:t> and it should stay </a:t>
            </a:r>
            <a:r>
              <a:rPr lang="en-US" b="1" baseline="0" dirty="0"/>
              <a:t>accurate</a:t>
            </a:r>
            <a:endParaRPr lang="he-IL" b="1" baseline="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9</a:t>
            </a:fld>
            <a:endParaRPr lang="he-IL" dirty="0"/>
          </a:p>
        </p:txBody>
      </p:sp>
    </p:spTree>
    <p:extLst>
      <p:ext uri="{BB962C8B-B14F-4D97-AF65-F5344CB8AC3E}">
        <p14:creationId xmlns:p14="http://schemas.microsoft.com/office/powerpoint/2010/main" val="3577959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3625805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2912300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22421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4162769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2138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1141740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3106494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3493727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תוכן עם כיתוב">
    <p:spTree>
      <p:nvGrpSpPr>
        <p:cNvPr id="1" name=""/>
        <p:cNvGrpSpPr/>
        <p:nvPr/>
      </p:nvGrpSpPr>
      <p:grpSpPr>
        <a:xfrm>
          <a:off x="0" y="0"/>
          <a:ext cx="0" cy="0"/>
          <a:chOff x="0" y="0"/>
          <a:chExt cx="0" cy="0"/>
        </a:xfrm>
      </p:grpSpPr>
      <p:pic>
        <p:nvPicPr>
          <p:cNvPr id="9" name="תמונה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flipH="1">
            <a:off x="0" y="283"/>
            <a:ext cx="4435717" cy="6856286"/>
          </a:xfrm>
          <a:prstGeom prst="rect">
            <a:avLst/>
          </a:prstGeom>
        </p:spPr>
      </p:pic>
      <p:sp>
        <p:nvSpPr>
          <p:cNvPr id="10" name="מלבן 9"/>
          <p:cNvSpPr/>
          <p:nvPr userDrawn="1"/>
        </p:nvSpPr>
        <p:spPr>
          <a:xfrm>
            <a:off x="44386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cs typeface="Tahoma" panose="020B0604030504040204" pitchFamily="34" charset="0"/>
            </a:endParaRPr>
          </a:p>
        </p:txBody>
      </p:sp>
      <p:sp>
        <p:nvSpPr>
          <p:cNvPr id="11" name="מלבן 10"/>
          <p:cNvSpPr/>
          <p:nvPr userDrawn="1"/>
        </p:nvSpPr>
        <p:spPr>
          <a:xfrm>
            <a:off x="4452846"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cs typeface="Tahoma" panose="020B0604030504040204" pitchFamily="34" charset="0"/>
            </a:endParaRPr>
          </a:p>
        </p:txBody>
      </p:sp>
      <p:sp>
        <p:nvSpPr>
          <p:cNvPr id="3" name="מציין מיקום תוכן 2"/>
          <p:cNvSpPr>
            <a:spLocks noGrp="1"/>
          </p:cNvSpPr>
          <p:nvPr>
            <p:ph idx="1"/>
          </p:nvPr>
        </p:nvSpPr>
        <p:spPr>
          <a:xfrm>
            <a:off x="5273893" y="685226"/>
            <a:ext cx="6126480" cy="5486400"/>
          </a:xfrm>
        </p:spPr>
        <p:txBody>
          <a:bodyPr>
            <a:normAutofit/>
          </a:bodyPr>
          <a:lstStyle>
            <a:lvl1pPr algn="r" latinLnBrk="0">
              <a:defRPr lang="he-IL" sz="2000"/>
            </a:lvl1pPr>
            <a:lvl2pPr algn="r" latinLnBrk="0">
              <a:defRPr lang="he-IL" sz="1800"/>
            </a:lvl2pPr>
            <a:lvl3pPr algn="r" latinLnBrk="0">
              <a:defRPr lang="he-IL" sz="1600"/>
            </a:lvl3pPr>
            <a:lvl4pPr algn="r" latinLnBrk="0">
              <a:defRPr lang="he-IL" sz="1400"/>
            </a:lvl4pPr>
            <a:lvl5pPr algn="r" latinLnBrk="0">
              <a:defRPr lang="he-IL" sz="1400"/>
            </a:lvl5pPr>
            <a:lvl6pPr algn="r" latinLnBrk="0">
              <a:defRPr lang="he-IL" sz="2000"/>
            </a:lvl6pPr>
            <a:lvl7pPr algn="r" latinLnBrk="0">
              <a:defRPr lang="he-IL" sz="2000"/>
            </a:lvl7pPr>
            <a:lvl8pPr algn="r" latinLnBrk="0">
              <a:defRPr lang="he-IL" sz="2000"/>
            </a:lvl8pPr>
            <a:lvl9pPr algn="r" latinLnBrk="0">
              <a:defRPr lang="he-IL" sz="2000"/>
            </a:lvl9pPr>
          </a:lstStyle>
          <a:p>
            <a:pPr lvl="0" algn="r" rtl="1"/>
            <a:r>
              <a:rPr lang="he-IL"/>
              <a:t>לחץ כדי לערוך סגנונות טקסט של תבנית בסיס</a:t>
            </a:r>
          </a:p>
          <a:p>
            <a:pPr lvl="1" algn="r" rtl="1"/>
            <a:r>
              <a:rPr lang="he-IL"/>
              <a:t>רמה שנייה</a:t>
            </a:r>
          </a:p>
          <a:p>
            <a:pPr lvl="2" algn="r" rtl="1"/>
            <a:r>
              <a:rPr lang="he-IL"/>
              <a:t>רמה שלישית</a:t>
            </a:r>
          </a:p>
          <a:p>
            <a:pPr lvl="3" algn="r" rtl="1"/>
            <a:r>
              <a:rPr lang="he-IL"/>
              <a:t>רמה רביעית</a:t>
            </a:r>
          </a:p>
          <a:p>
            <a:pPr lvl="4" algn="r" rtl="1"/>
            <a:r>
              <a:rPr lang="he-IL"/>
              <a:t>רמה חמישית</a:t>
            </a:r>
          </a:p>
        </p:txBody>
      </p:sp>
      <p:sp>
        <p:nvSpPr>
          <p:cNvPr id="5" name="מציין מיקום תאריך 4"/>
          <p:cNvSpPr>
            <a:spLocks noGrp="1"/>
          </p:cNvSpPr>
          <p:nvPr>
            <p:ph type="dt" sz="half" idx="10"/>
          </p:nvPr>
        </p:nvSpPr>
        <p:spPr/>
        <p:txBody>
          <a:bodyPr/>
          <a:lstStyle/>
          <a:p>
            <a:pPr algn="r" rtl="1"/>
            <a:endParaRPr lang="he-IL"/>
          </a:p>
        </p:txBody>
      </p:sp>
      <p:sp>
        <p:nvSpPr>
          <p:cNvPr id="6" name="מציין מיקום כותרת תחתונה 5"/>
          <p:cNvSpPr>
            <a:spLocks noGrp="1"/>
          </p:cNvSpPr>
          <p:nvPr>
            <p:ph type="ftr" sz="quarter" idx="11"/>
          </p:nvPr>
        </p:nvSpPr>
        <p:spPr/>
        <p:txBody>
          <a:bodyPr/>
          <a:lstStyle/>
          <a:p>
            <a:pPr algn="r" rtl="1"/>
            <a:endParaRPr lang="he-IL"/>
          </a:p>
        </p:txBody>
      </p:sp>
      <p:sp>
        <p:nvSpPr>
          <p:cNvPr id="7" name="מציין מיקום מספר שקופית 6"/>
          <p:cNvSpPr>
            <a:spLocks noGrp="1"/>
          </p:cNvSpPr>
          <p:nvPr>
            <p:ph type="sldNum" sz="quarter" idx="12"/>
          </p:nvPr>
        </p:nvSpPr>
        <p:spPr/>
        <p:txBody>
          <a:bodyPr/>
          <a:lstStyle/>
          <a:p>
            <a:pPr algn="r" rtl="1"/>
            <a:fld id="{E31375A4-56A4-47D6-9801-1991572033F7}" type="slidenum">
              <a:t>‹#›</a:t>
            </a:fld>
            <a:endParaRPr lang="he-IL"/>
          </a:p>
        </p:txBody>
      </p:sp>
      <p:sp>
        <p:nvSpPr>
          <p:cNvPr id="12" name="כותרת 1"/>
          <p:cNvSpPr>
            <a:spLocks noGrp="1"/>
          </p:cNvSpPr>
          <p:nvPr>
            <p:ph type="title"/>
          </p:nvPr>
        </p:nvSpPr>
        <p:spPr>
          <a:xfrm>
            <a:off x="486701" y="2514600"/>
            <a:ext cx="3474720" cy="1600200"/>
          </a:xfrm>
        </p:spPr>
        <p:txBody>
          <a:bodyPr anchor="b">
            <a:normAutofit/>
          </a:bodyPr>
          <a:lstStyle>
            <a:lvl1pPr algn="r" latinLnBrk="0">
              <a:defRPr lang="he-IL" sz="2800"/>
            </a:lvl1pPr>
          </a:lstStyle>
          <a:p>
            <a:pPr algn="r" rtl="1"/>
            <a:r>
              <a:rPr lang="he-IL"/>
              <a:t>לחץ כדי לערוך סגנון כותרת של תבנית בסיס</a:t>
            </a:r>
            <a:endParaRPr lang="he-IL" dirty="0"/>
          </a:p>
        </p:txBody>
      </p:sp>
      <p:sp>
        <p:nvSpPr>
          <p:cNvPr id="13" name="מציין מיקום טקסט 3"/>
          <p:cNvSpPr>
            <a:spLocks noGrp="1"/>
          </p:cNvSpPr>
          <p:nvPr>
            <p:ph type="body" sz="half" idx="2"/>
          </p:nvPr>
        </p:nvSpPr>
        <p:spPr>
          <a:xfrm>
            <a:off x="486701" y="4343400"/>
            <a:ext cx="3474720" cy="1188720"/>
          </a:xfrm>
        </p:spPr>
        <p:txBody>
          <a:bodyPr>
            <a:normAutofit/>
          </a:bodyPr>
          <a:lstStyle>
            <a:lvl1pPr marL="0" indent="0" algn="r" latinLnBrk="0">
              <a:spcBef>
                <a:spcPts val="800"/>
              </a:spcBef>
              <a:buNone/>
              <a:defRPr lang="he-IL" sz="1600"/>
            </a:lvl1pPr>
            <a:lvl2pPr marL="457200" indent="0" algn="r" latinLnBrk="0">
              <a:buNone/>
              <a:defRPr lang="he-IL" sz="1400"/>
            </a:lvl2pPr>
            <a:lvl3pPr marL="914400" indent="0" algn="r" latinLnBrk="0">
              <a:buNone/>
              <a:defRPr lang="he-IL" sz="1200"/>
            </a:lvl3pPr>
            <a:lvl4pPr marL="1371600" indent="0" algn="r" latinLnBrk="0">
              <a:buNone/>
              <a:defRPr lang="he-IL" sz="1000"/>
            </a:lvl4pPr>
            <a:lvl5pPr marL="1828800" indent="0" algn="r" latinLnBrk="0">
              <a:buNone/>
              <a:defRPr lang="he-IL" sz="1000"/>
            </a:lvl5pPr>
            <a:lvl6pPr marL="2286000" indent="0" algn="r" latinLnBrk="0">
              <a:buNone/>
              <a:defRPr lang="he-IL" sz="1000"/>
            </a:lvl6pPr>
            <a:lvl7pPr marL="2743200" indent="0" algn="r" latinLnBrk="0">
              <a:buNone/>
              <a:defRPr lang="he-IL" sz="1000"/>
            </a:lvl7pPr>
            <a:lvl8pPr marL="3200400" indent="0" algn="r" latinLnBrk="0">
              <a:buNone/>
              <a:defRPr lang="he-IL" sz="1000"/>
            </a:lvl8pPr>
            <a:lvl9pPr marL="3657600" indent="0" algn="r" latinLnBrk="0">
              <a:buNone/>
              <a:defRPr lang="he-IL" sz="1000"/>
            </a:lvl9pPr>
          </a:lstStyle>
          <a:p>
            <a:pPr lvl="0" algn="r" rtl="1"/>
            <a:r>
              <a:rPr lang="he-IL"/>
              <a:t>לחץ כדי לערוך סגנונות טקסט של תבנית בסיס</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2452426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2603061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1"/>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65829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1"/>
            <a:endParaRPr lang="he-IL" dirty="0"/>
          </a:p>
        </p:txBody>
      </p:sp>
      <p:sp>
        <p:nvSpPr>
          <p:cNvPr id="8" name="Footer Placeholder 7"/>
          <p:cNvSpPr>
            <a:spLocks noGrp="1"/>
          </p:cNvSpPr>
          <p:nvPr>
            <p:ph type="ftr" sz="quarter" idx="11"/>
          </p:nvPr>
        </p:nvSpPr>
        <p:spPr/>
        <p:txBody>
          <a:bodyPr/>
          <a:lstStyle/>
          <a:p>
            <a:pPr rtl="1"/>
            <a:endParaRPr lang="he-IL" dirty="0"/>
          </a:p>
        </p:txBody>
      </p:sp>
      <p:sp>
        <p:nvSpPr>
          <p:cNvPr id="9" name="Slide Number Placeholder 8"/>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251691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1"/>
            <a:endParaRPr lang="he-IL" dirty="0"/>
          </a:p>
        </p:txBody>
      </p:sp>
      <p:sp>
        <p:nvSpPr>
          <p:cNvPr id="4" name="Footer Placeholder 3"/>
          <p:cNvSpPr>
            <a:spLocks noGrp="1"/>
          </p:cNvSpPr>
          <p:nvPr>
            <p:ph type="ftr" sz="quarter" idx="11"/>
          </p:nvPr>
        </p:nvSpPr>
        <p:spPr/>
        <p:txBody>
          <a:bodyPr/>
          <a:lstStyle/>
          <a:p>
            <a:pPr rtl="1"/>
            <a:endParaRPr lang="he-IL" dirty="0"/>
          </a:p>
        </p:txBody>
      </p:sp>
      <p:sp>
        <p:nvSpPr>
          <p:cNvPr id="5" name="Slide Number Placeholder 4"/>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19033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1"/>
            <a:endParaRPr lang="he-IL" dirty="0"/>
          </a:p>
        </p:txBody>
      </p:sp>
      <p:sp>
        <p:nvSpPr>
          <p:cNvPr id="3" name="Footer Placeholder 2"/>
          <p:cNvSpPr>
            <a:spLocks noGrp="1"/>
          </p:cNvSpPr>
          <p:nvPr>
            <p:ph type="ftr" sz="quarter" idx="11"/>
          </p:nvPr>
        </p:nvSpPr>
        <p:spPr/>
        <p:txBody>
          <a:bodyPr/>
          <a:lstStyle/>
          <a:p>
            <a:pPr rtl="1"/>
            <a:endParaRPr lang="he-IL" dirty="0"/>
          </a:p>
        </p:txBody>
      </p:sp>
      <p:sp>
        <p:nvSpPr>
          <p:cNvPr id="4" name="Slide Number Placeholder 3"/>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444043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1"/>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1600297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1"/>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3441625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1"/>
            <a:endParaRPr lang="he-IL"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1"/>
            <a:endParaRPr lang="he-IL"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31375A4-56A4-47D6-9801-1991572033F7}" type="slidenum">
              <a:rPr lang="he-IL" smtClean="0"/>
              <a:pPr/>
              <a:t>‹#›</a:t>
            </a:fld>
            <a:endParaRPr lang="he-IL" dirty="0"/>
          </a:p>
        </p:txBody>
      </p:sp>
      <p:sp>
        <p:nvSpPr>
          <p:cNvPr id="18" name="מלבן 8">
            <a:extLst>
              <a:ext uri="{FF2B5EF4-FFF2-40B4-BE49-F238E27FC236}">
                <a16:creationId xmlns:a16="http://schemas.microsoft.com/office/drawing/2014/main" id="{1D8CEC89-7835-41F3-B9F1-48DAF18545C5}"/>
              </a:ext>
            </a:extLst>
          </p:cNvPr>
          <p:cNvSpPr/>
          <p:nvPr userDrawn="1"/>
        </p:nvSpPr>
        <p:spPr>
          <a:xfrm>
            <a:off x="0" y="6257036"/>
            <a:ext cx="12192000" cy="54864"/>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cs typeface="Tahoma" panose="020B0604030504040204" pitchFamily="34" charset="0"/>
            </a:endParaRPr>
          </a:p>
        </p:txBody>
      </p:sp>
      <p:sp>
        <p:nvSpPr>
          <p:cNvPr id="19" name="מלבן 7">
            <a:extLst>
              <a:ext uri="{FF2B5EF4-FFF2-40B4-BE49-F238E27FC236}">
                <a16:creationId xmlns:a16="http://schemas.microsoft.com/office/drawing/2014/main" id="{FA2570D7-AAA5-4E0D-A484-28CC8E808BE8}"/>
              </a:ext>
            </a:extLst>
          </p:cNvPr>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cs typeface="Tahoma" panose="020B0604030504040204" pitchFamily="34" charset="0"/>
            </a:endParaRPr>
          </a:p>
        </p:txBody>
      </p:sp>
    </p:spTree>
    <p:extLst>
      <p:ext uri="{BB962C8B-B14F-4D97-AF65-F5344CB8AC3E}">
        <p14:creationId xmlns:p14="http://schemas.microsoft.com/office/powerpoint/2010/main" val="705967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65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1066800" y="962737"/>
            <a:ext cx="10058400" cy="2743200"/>
          </a:xfrm>
        </p:spPr>
        <p:txBody>
          <a:bodyPr>
            <a:normAutofit/>
          </a:bodyPr>
          <a:lstStyle/>
          <a:p>
            <a:pPr algn="l" rtl="0"/>
            <a:r>
              <a:rPr lang="en-US" sz="5400" b="1" u="sng" dirty="0">
                <a:solidFill>
                  <a:schemeClr val="tx1"/>
                </a:solidFill>
              </a:rPr>
              <a:t>Blood Pressure Estimation using a Smartphone Camera</a:t>
            </a:r>
            <a:endParaRPr lang="he-IL" sz="5400" b="1" u="sng" dirty="0">
              <a:solidFill>
                <a:schemeClr val="tx1"/>
              </a:solidFill>
            </a:endParaRPr>
          </a:p>
        </p:txBody>
      </p:sp>
      <p:sp>
        <p:nvSpPr>
          <p:cNvPr id="3" name="כותרת משנה 2"/>
          <p:cNvSpPr>
            <a:spLocks noGrp="1"/>
          </p:cNvSpPr>
          <p:nvPr>
            <p:ph type="subTitle" idx="1"/>
          </p:nvPr>
        </p:nvSpPr>
        <p:spPr>
          <a:xfrm>
            <a:off x="1066800" y="3845787"/>
            <a:ext cx="10058400" cy="2409367"/>
          </a:xfrm>
        </p:spPr>
        <p:txBody>
          <a:bodyPr>
            <a:normAutofit lnSpcReduction="10000"/>
          </a:bodyPr>
          <a:lstStyle/>
          <a:p>
            <a:pPr algn="l" rtl="0"/>
            <a:r>
              <a:rPr lang="en-US" sz="2400" dirty="0"/>
              <a:t>Students: Dan Ben David &amp; Topaz Aharon</a:t>
            </a:r>
          </a:p>
          <a:p>
            <a:pPr algn="l" rtl="0"/>
            <a:r>
              <a:rPr lang="en-US" sz="2400" dirty="0"/>
              <a:t>Supervisor: Yair Moshe</a:t>
            </a:r>
          </a:p>
          <a:p>
            <a:pPr algn="l" rtl="0"/>
            <a:endParaRPr lang="en-US" sz="2400" dirty="0"/>
          </a:p>
          <a:p>
            <a:pPr algn="l" rtl="0"/>
            <a:r>
              <a:rPr lang="en-US" sz="2400" dirty="0"/>
              <a:t>Project A</a:t>
            </a:r>
          </a:p>
          <a:p>
            <a:pPr algn="l" rtl="0"/>
            <a:r>
              <a:rPr lang="en-US" sz="2400" dirty="0"/>
              <a:t>Spring, 2021</a:t>
            </a:r>
          </a:p>
        </p:txBody>
      </p:sp>
      <p:sp>
        <p:nvSpPr>
          <p:cNvPr id="6" name="Slide Number Placeholder 5">
            <a:extLst>
              <a:ext uri="{FF2B5EF4-FFF2-40B4-BE49-F238E27FC236}">
                <a16:creationId xmlns:a16="http://schemas.microsoft.com/office/drawing/2014/main" id="{881CCB20-4F10-42E8-948F-F672F506E279}"/>
              </a:ext>
            </a:extLst>
          </p:cNvPr>
          <p:cNvSpPr>
            <a:spLocks noGrp="1"/>
          </p:cNvSpPr>
          <p:nvPr>
            <p:ph type="sldNum" sz="quarter" idx="12"/>
          </p:nvPr>
        </p:nvSpPr>
        <p:spPr/>
        <p:txBody>
          <a:bodyPr/>
          <a:lstStyle/>
          <a:p>
            <a:fld id="{E31375A4-56A4-47D6-9801-1991572033F7}" type="slidenum">
              <a:rPr lang="he-IL" sz="1200" smtClean="0"/>
              <a:pPr/>
              <a:t>1</a:t>
            </a:fld>
            <a:endParaRPr lang="he-IL" sz="1200" dirty="0"/>
          </a:p>
        </p:txBody>
      </p:sp>
      <p:pic>
        <p:nvPicPr>
          <p:cNvPr id="1026" name="Picture 2" descr="Technion">
            <a:extLst>
              <a:ext uri="{FF2B5EF4-FFF2-40B4-BE49-F238E27FC236}">
                <a16:creationId xmlns:a16="http://schemas.microsoft.com/office/drawing/2014/main" id="{D6D3E48E-E6B3-461D-A56A-A9C2C6B974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855" y="282261"/>
            <a:ext cx="5301781" cy="10582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chnion">
            <a:extLst>
              <a:ext uri="{FF2B5EF4-FFF2-40B4-BE49-F238E27FC236}">
                <a16:creationId xmlns:a16="http://schemas.microsoft.com/office/drawing/2014/main" id="{89550168-8255-432D-8E85-B0AC82596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313" y="339834"/>
            <a:ext cx="4205377" cy="82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99729" y="313154"/>
            <a:ext cx="6894095" cy="1320800"/>
          </a:xfrm>
        </p:spPr>
        <p:txBody>
          <a:bodyPr/>
          <a:lstStyle/>
          <a:p>
            <a:pPr algn="l" rtl="0"/>
            <a:r>
              <a:rPr lang="en-US" dirty="0">
                <a:effectLst/>
              </a:rPr>
              <a:t>Difficulties using Smartphones</a:t>
            </a:r>
            <a:endParaRPr lang="he-IL" dirty="0">
              <a:effectLst/>
            </a:endParaRPr>
          </a:p>
        </p:txBody>
      </p:sp>
      <p:sp>
        <p:nvSpPr>
          <p:cNvPr id="3" name="מציין מיקום תוכן 2"/>
          <p:cNvSpPr>
            <a:spLocks noGrp="1"/>
          </p:cNvSpPr>
          <p:nvPr>
            <p:ph idx="1"/>
          </p:nvPr>
        </p:nvSpPr>
        <p:spPr>
          <a:xfrm>
            <a:off x="999729" y="1477544"/>
            <a:ext cx="9679301" cy="4681519"/>
          </a:xfrm>
        </p:spPr>
        <p:txBody>
          <a:bodyPr>
            <a:normAutofit/>
          </a:bodyPr>
          <a:lstStyle/>
          <a:p>
            <a:pPr marL="0" indent="0">
              <a:buNone/>
            </a:pPr>
            <a:r>
              <a:rPr lang="en-US" sz="2800" b="1" dirty="0"/>
              <a:t>Capturing PPG</a:t>
            </a:r>
          </a:p>
          <a:p>
            <a:r>
              <a:rPr lang="en-US" sz="2800" dirty="0"/>
              <a:t>White light </a:t>
            </a:r>
            <a:r>
              <a:rPr lang="en-US" sz="2800" b="1" dirty="0"/>
              <a:t>vs</a:t>
            </a:r>
            <a:r>
              <a:rPr lang="en-US" sz="2800" dirty="0"/>
              <a:t> infrared &amp; red lights simultaneously </a:t>
            </a:r>
          </a:p>
          <a:p>
            <a:r>
              <a:rPr lang="en-US" sz="2800" dirty="0"/>
              <a:t>Sampling rate of 30fps </a:t>
            </a:r>
            <a:r>
              <a:rPr lang="en-US" sz="2800" b="1" dirty="0"/>
              <a:t>vs</a:t>
            </a:r>
            <a:r>
              <a:rPr lang="en-US" sz="2800" dirty="0"/>
              <a:t> 120-3000fps in clinical devices</a:t>
            </a:r>
          </a:p>
          <a:p>
            <a:pPr algn="l" rtl="0"/>
            <a:r>
              <a:rPr lang="en-US" sz="2800" dirty="0"/>
              <a:t>Variety of smartphones (cameras)</a:t>
            </a:r>
          </a:p>
          <a:p>
            <a:pPr algn="l" rtl="0"/>
            <a:r>
              <a:rPr lang="en-US" sz="2800" dirty="0"/>
              <a:t>Noisy signal</a:t>
            </a:r>
          </a:p>
          <a:p>
            <a:pPr marL="0" indent="0" algn="l" rtl="0">
              <a:buNone/>
            </a:pPr>
            <a:r>
              <a:rPr lang="en-US" sz="2800" b="1" dirty="0"/>
              <a:t>Estimating BP</a:t>
            </a:r>
          </a:p>
          <a:p>
            <a:pPr algn="l" rtl="0"/>
            <a:r>
              <a:rPr lang="en-US" sz="2800" dirty="0"/>
              <a:t>Lack of tagged data</a:t>
            </a:r>
          </a:p>
          <a:p>
            <a:pPr marL="0" indent="0" algn="l" rtl="0">
              <a:buNone/>
            </a:pPr>
            <a:endParaRPr lang="he-IL" sz="2800" b="1" dirty="0"/>
          </a:p>
        </p:txBody>
      </p:sp>
      <p:sp>
        <p:nvSpPr>
          <p:cNvPr id="5" name="Slide Number Placeholder 4">
            <a:extLst>
              <a:ext uri="{FF2B5EF4-FFF2-40B4-BE49-F238E27FC236}">
                <a16:creationId xmlns:a16="http://schemas.microsoft.com/office/drawing/2014/main" id="{42BAAC79-AAEE-4037-925A-97BD8D1245DB}"/>
              </a:ext>
            </a:extLst>
          </p:cNvPr>
          <p:cNvSpPr>
            <a:spLocks noGrp="1"/>
          </p:cNvSpPr>
          <p:nvPr>
            <p:ph type="sldNum" sz="quarter" idx="12"/>
          </p:nvPr>
        </p:nvSpPr>
        <p:spPr>
          <a:xfrm>
            <a:off x="8711243" y="5880588"/>
            <a:ext cx="683339" cy="365125"/>
          </a:xfrm>
        </p:spPr>
        <p:txBody>
          <a:bodyPr/>
          <a:lstStyle/>
          <a:p>
            <a:fld id="{866624E1-FEFF-4E37-A0F7-B5A7C9CA05F3}" type="slidenum">
              <a:rPr lang="he-IL" sz="1200" smtClean="0"/>
              <a:t>10</a:t>
            </a:fld>
            <a:endParaRPr lang="he-IL" sz="1200" dirty="0"/>
          </a:p>
        </p:txBody>
      </p:sp>
    </p:spTree>
    <p:extLst>
      <p:ext uri="{BB962C8B-B14F-4D97-AF65-F5344CB8AC3E}">
        <p14:creationId xmlns:p14="http://schemas.microsoft.com/office/powerpoint/2010/main" val="96286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005" y="55417"/>
            <a:ext cx="8596668" cy="1320800"/>
          </a:xfrm>
        </p:spPr>
        <p:txBody>
          <a:bodyPr/>
          <a:lstStyle/>
          <a:p>
            <a:pPr algn="l" rtl="0"/>
            <a:r>
              <a:rPr lang="en-US" dirty="0">
                <a:effectLst/>
              </a:rPr>
              <a:t>Offline</a:t>
            </a:r>
            <a:endParaRPr lang="he-IL" dirty="0">
              <a:effectLst/>
            </a:endParaRPr>
          </a:p>
        </p:txBody>
      </p:sp>
      <p:sp>
        <p:nvSpPr>
          <p:cNvPr id="3" name="Rectangle: Rounded Corners 2">
            <a:extLst>
              <a:ext uri="{FF2B5EF4-FFF2-40B4-BE49-F238E27FC236}">
                <a16:creationId xmlns:a16="http://schemas.microsoft.com/office/drawing/2014/main" id="{0B2968E3-6FA6-44BE-99B5-F2E7174FBED4}"/>
              </a:ext>
            </a:extLst>
          </p:cNvPr>
          <p:cNvSpPr/>
          <p:nvPr/>
        </p:nvSpPr>
        <p:spPr>
          <a:xfrm>
            <a:off x="1541417" y="4469477"/>
            <a:ext cx="1528355" cy="67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 to PPG</a:t>
            </a:r>
          </a:p>
        </p:txBody>
      </p:sp>
      <p:sp>
        <p:nvSpPr>
          <p:cNvPr id="4" name="TextBox 3">
            <a:extLst>
              <a:ext uri="{FF2B5EF4-FFF2-40B4-BE49-F238E27FC236}">
                <a16:creationId xmlns:a16="http://schemas.microsoft.com/office/drawing/2014/main" id="{E214F109-C657-4D9C-9A31-7B1014EA4EAC}"/>
              </a:ext>
            </a:extLst>
          </p:cNvPr>
          <p:cNvSpPr txBox="1"/>
          <p:nvPr/>
        </p:nvSpPr>
        <p:spPr>
          <a:xfrm>
            <a:off x="143692" y="4162780"/>
            <a:ext cx="1645920" cy="646331"/>
          </a:xfrm>
          <a:prstGeom prst="rect">
            <a:avLst/>
          </a:prstGeom>
          <a:noFill/>
        </p:spPr>
        <p:txBody>
          <a:bodyPr wrap="square" rtlCol="0">
            <a:spAutoFit/>
          </a:bodyPr>
          <a:lstStyle/>
          <a:p>
            <a:r>
              <a:rPr lang="en-US" dirty="0"/>
              <a:t>Video from smartphone</a:t>
            </a:r>
          </a:p>
        </p:txBody>
      </p:sp>
      <p:cxnSp>
        <p:nvCxnSpPr>
          <p:cNvPr id="6" name="Straight Arrow Connector 5">
            <a:extLst>
              <a:ext uri="{FF2B5EF4-FFF2-40B4-BE49-F238E27FC236}">
                <a16:creationId xmlns:a16="http://schemas.microsoft.com/office/drawing/2014/main" id="{4DA40ABE-D4F9-4E1C-8C30-55F932FC1123}"/>
              </a:ext>
            </a:extLst>
          </p:cNvPr>
          <p:cNvCxnSpPr>
            <a:cxnSpLocks/>
          </p:cNvCxnSpPr>
          <p:nvPr/>
        </p:nvCxnSpPr>
        <p:spPr>
          <a:xfrm>
            <a:off x="613954" y="4809111"/>
            <a:ext cx="927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9FB4315F-2928-48DE-8132-168618D30814}"/>
              </a:ext>
            </a:extLst>
          </p:cNvPr>
          <p:cNvSpPr/>
          <p:nvPr/>
        </p:nvSpPr>
        <p:spPr>
          <a:xfrm>
            <a:off x="1240972" y="1193694"/>
            <a:ext cx="1739177" cy="67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21" name="TextBox 20">
            <a:extLst>
              <a:ext uri="{FF2B5EF4-FFF2-40B4-BE49-F238E27FC236}">
                <a16:creationId xmlns:a16="http://schemas.microsoft.com/office/drawing/2014/main" id="{7A76FB05-CC44-43BE-95E5-2292AB160F89}"/>
              </a:ext>
            </a:extLst>
          </p:cNvPr>
          <p:cNvSpPr txBox="1"/>
          <p:nvPr/>
        </p:nvSpPr>
        <p:spPr>
          <a:xfrm>
            <a:off x="143692" y="928139"/>
            <a:ext cx="1267097" cy="646331"/>
          </a:xfrm>
          <a:prstGeom prst="rect">
            <a:avLst/>
          </a:prstGeom>
          <a:noFill/>
        </p:spPr>
        <p:txBody>
          <a:bodyPr wrap="square" rtlCol="0">
            <a:spAutoFit/>
          </a:bodyPr>
          <a:lstStyle/>
          <a:p>
            <a:r>
              <a:rPr lang="en-US" dirty="0"/>
              <a:t>PPG with BP label</a:t>
            </a:r>
          </a:p>
        </p:txBody>
      </p:sp>
      <p:cxnSp>
        <p:nvCxnSpPr>
          <p:cNvPr id="22" name="Straight Arrow Connector 21">
            <a:extLst>
              <a:ext uri="{FF2B5EF4-FFF2-40B4-BE49-F238E27FC236}">
                <a16:creationId xmlns:a16="http://schemas.microsoft.com/office/drawing/2014/main" id="{035B429C-DD8A-45EC-8AA4-70CE393EBB93}"/>
              </a:ext>
            </a:extLst>
          </p:cNvPr>
          <p:cNvCxnSpPr>
            <a:cxnSpLocks/>
          </p:cNvCxnSpPr>
          <p:nvPr/>
        </p:nvCxnSpPr>
        <p:spPr>
          <a:xfrm>
            <a:off x="313509" y="1533328"/>
            <a:ext cx="927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Rounded Corners 24">
            <a:extLst>
              <a:ext uri="{FF2B5EF4-FFF2-40B4-BE49-F238E27FC236}">
                <a16:creationId xmlns:a16="http://schemas.microsoft.com/office/drawing/2014/main" id="{6FFFECD8-2A28-454F-9F83-0A525FF38119}"/>
              </a:ext>
            </a:extLst>
          </p:cNvPr>
          <p:cNvSpPr/>
          <p:nvPr/>
        </p:nvSpPr>
        <p:spPr>
          <a:xfrm>
            <a:off x="3342841" y="1206399"/>
            <a:ext cx="1528355" cy="67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cxnSp>
        <p:nvCxnSpPr>
          <p:cNvPr id="28" name="Straight Arrow Connector 27">
            <a:extLst>
              <a:ext uri="{FF2B5EF4-FFF2-40B4-BE49-F238E27FC236}">
                <a16:creationId xmlns:a16="http://schemas.microsoft.com/office/drawing/2014/main" id="{9B5B68EB-27A7-47CB-9439-DF07F91BD6A4}"/>
              </a:ext>
            </a:extLst>
          </p:cNvPr>
          <p:cNvCxnSpPr>
            <a:cxnSpLocks/>
            <a:stCxn id="20" idx="3"/>
            <a:endCxn id="25" idx="1"/>
          </p:cNvCxnSpPr>
          <p:nvPr/>
        </p:nvCxnSpPr>
        <p:spPr>
          <a:xfrm>
            <a:off x="2980149" y="1533329"/>
            <a:ext cx="362692" cy="12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5CB9738-712D-452D-B97D-F0AB139DE486}"/>
              </a:ext>
            </a:extLst>
          </p:cNvPr>
          <p:cNvCxnSpPr>
            <a:cxnSpLocks/>
          </p:cNvCxnSpPr>
          <p:nvPr/>
        </p:nvCxnSpPr>
        <p:spPr>
          <a:xfrm>
            <a:off x="4894443" y="1546033"/>
            <a:ext cx="3879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D0FB81C-3834-4714-959C-458229138CDA}"/>
              </a:ext>
            </a:extLst>
          </p:cNvPr>
          <p:cNvSpPr txBox="1"/>
          <p:nvPr/>
        </p:nvSpPr>
        <p:spPr>
          <a:xfrm>
            <a:off x="5359405" y="1349097"/>
            <a:ext cx="991899" cy="369332"/>
          </a:xfrm>
          <a:prstGeom prst="rect">
            <a:avLst/>
          </a:prstGeom>
          <a:noFill/>
        </p:spPr>
        <p:txBody>
          <a:bodyPr wrap="square" rtlCol="0">
            <a:spAutoFit/>
          </a:bodyPr>
          <a:lstStyle/>
          <a:p>
            <a:r>
              <a:rPr lang="en-US" b="1" dirty="0"/>
              <a:t>Model</a:t>
            </a:r>
          </a:p>
        </p:txBody>
      </p:sp>
      <p:sp>
        <p:nvSpPr>
          <p:cNvPr id="32" name="Rectangle: Rounded Corners 31">
            <a:extLst>
              <a:ext uri="{FF2B5EF4-FFF2-40B4-BE49-F238E27FC236}">
                <a16:creationId xmlns:a16="http://schemas.microsoft.com/office/drawing/2014/main" id="{4FE042D2-191E-4F55-A2A3-3F8718C8D3DA}"/>
              </a:ext>
            </a:extLst>
          </p:cNvPr>
          <p:cNvSpPr/>
          <p:nvPr/>
        </p:nvSpPr>
        <p:spPr>
          <a:xfrm>
            <a:off x="5003074" y="2648917"/>
            <a:ext cx="1699051" cy="780083"/>
          </a:xfrm>
          <a:prstGeom prst="round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Transfer Learning  </a:t>
            </a:r>
          </a:p>
        </p:txBody>
      </p:sp>
      <p:cxnSp>
        <p:nvCxnSpPr>
          <p:cNvPr id="33" name="Straight Arrow Connector 32">
            <a:extLst>
              <a:ext uri="{FF2B5EF4-FFF2-40B4-BE49-F238E27FC236}">
                <a16:creationId xmlns:a16="http://schemas.microsoft.com/office/drawing/2014/main" id="{5C6A019B-B426-4793-8F0B-2FBA4271F1B5}"/>
              </a:ext>
            </a:extLst>
          </p:cNvPr>
          <p:cNvCxnSpPr>
            <a:cxnSpLocks/>
            <a:endCxn id="32" idx="0"/>
          </p:cNvCxnSpPr>
          <p:nvPr/>
        </p:nvCxnSpPr>
        <p:spPr>
          <a:xfrm>
            <a:off x="5852600" y="2137737"/>
            <a:ext cx="0" cy="5111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94B523D3-47DF-42F7-A26C-1D68181B9B3F}"/>
              </a:ext>
            </a:extLst>
          </p:cNvPr>
          <p:cNvSpPr txBox="1"/>
          <p:nvPr/>
        </p:nvSpPr>
        <p:spPr>
          <a:xfrm>
            <a:off x="3043184" y="2377342"/>
            <a:ext cx="2127670" cy="923330"/>
          </a:xfrm>
          <a:prstGeom prst="rect">
            <a:avLst/>
          </a:prstGeom>
          <a:noFill/>
        </p:spPr>
        <p:txBody>
          <a:bodyPr wrap="square" rtlCol="0">
            <a:spAutoFit/>
          </a:bodyPr>
          <a:lstStyle/>
          <a:p>
            <a:r>
              <a:rPr lang="en-US" b="1" dirty="0"/>
              <a:t>Smartphone </a:t>
            </a:r>
            <a:r>
              <a:rPr lang="en-US" dirty="0"/>
              <a:t>PPG with BP label</a:t>
            </a:r>
          </a:p>
          <a:p>
            <a:endParaRPr lang="en-US" b="1" dirty="0"/>
          </a:p>
        </p:txBody>
      </p:sp>
      <p:cxnSp>
        <p:nvCxnSpPr>
          <p:cNvPr id="36" name="Straight Arrow Connector 35">
            <a:extLst>
              <a:ext uri="{FF2B5EF4-FFF2-40B4-BE49-F238E27FC236}">
                <a16:creationId xmlns:a16="http://schemas.microsoft.com/office/drawing/2014/main" id="{5C2EC4E2-B6EC-49A1-B9FC-59040320D124}"/>
              </a:ext>
            </a:extLst>
          </p:cNvPr>
          <p:cNvCxnSpPr>
            <a:cxnSpLocks/>
          </p:cNvCxnSpPr>
          <p:nvPr/>
        </p:nvCxnSpPr>
        <p:spPr>
          <a:xfrm>
            <a:off x="3131820" y="2988551"/>
            <a:ext cx="18712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336F556-79C9-4506-89A8-2EA9A25DCAC8}"/>
              </a:ext>
            </a:extLst>
          </p:cNvPr>
          <p:cNvCxnSpPr>
            <a:cxnSpLocks/>
          </p:cNvCxnSpPr>
          <p:nvPr/>
        </p:nvCxnSpPr>
        <p:spPr>
          <a:xfrm>
            <a:off x="6800913" y="2988551"/>
            <a:ext cx="3879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כותרת 1">
            <a:extLst>
              <a:ext uri="{FF2B5EF4-FFF2-40B4-BE49-F238E27FC236}">
                <a16:creationId xmlns:a16="http://schemas.microsoft.com/office/drawing/2014/main" id="{9ABE19BF-45D6-4297-8CFD-723E9F8517F8}"/>
              </a:ext>
            </a:extLst>
          </p:cNvPr>
          <p:cNvSpPr txBox="1">
            <a:spLocks/>
          </p:cNvSpPr>
          <p:nvPr/>
        </p:nvSpPr>
        <p:spPr>
          <a:xfrm>
            <a:off x="-6005" y="3410437"/>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Online</a:t>
            </a:r>
            <a:endParaRPr lang="he-IL" dirty="0"/>
          </a:p>
        </p:txBody>
      </p:sp>
      <p:cxnSp>
        <p:nvCxnSpPr>
          <p:cNvPr id="41" name="Straight Arrow Connector 40">
            <a:extLst>
              <a:ext uri="{FF2B5EF4-FFF2-40B4-BE49-F238E27FC236}">
                <a16:creationId xmlns:a16="http://schemas.microsoft.com/office/drawing/2014/main" id="{87B6B83B-D298-430C-978A-6BAD11390FAF}"/>
              </a:ext>
            </a:extLst>
          </p:cNvPr>
          <p:cNvCxnSpPr>
            <a:cxnSpLocks/>
            <a:stCxn id="3" idx="3"/>
          </p:cNvCxnSpPr>
          <p:nvPr/>
        </p:nvCxnSpPr>
        <p:spPr>
          <a:xfrm>
            <a:off x="3069772" y="4809112"/>
            <a:ext cx="13977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85FD065D-51B5-48A1-8A85-C8301E1582B7}"/>
              </a:ext>
            </a:extLst>
          </p:cNvPr>
          <p:cNvSpPr txBox="1"/>
          <p:nvPr/>
        </p:nvSpPr>
        <p:spPr>
          <a:xfrm>
            <a:off x="3086756" y="4436853"/>
            <a:ext cx="1645920" cy="369332"/>
          </a:xfrm>
          <a:prstGeom prst="rect">
            <a:avLst/>
          </a:prstGeom>
          <a:noFill/>
        </p:spPr>
        <p:txBody>
          <a:bodyPr wrap="square" rtlCol="0">
            <a:spAutoFit/>
          </a:bodyPr>
          <a:lstStyle/>
          <a:p>
            <a:r>
              <a:rPr lang="en-US" dirty="0"/>
              <a:t>PPG signal</a:t>
            </a:r>
          </a:p>
        </p:txBody>
      </p:sp>
      <p:sp>
        <p:nvSpPr>
          <p:cNvPr id="49" name="Rectangle: Rounded Corners 48">
            <a:extLst>
              <a:ext uri="{FF2B5EF4-FFF2-40B4-BE49-F238E27FC236}">
                <a16:creationId xmlns:a16="http://schemas.microsoft.com/office/drawing/2014/main" id="{51E2E525-1B0B-4FCD-9C08-60FAF4655B78}"/>
              </a:ext>
            </a:extLst>
          </p:cNvPr>
          <p:cNvSpPr/>
          <p:nvPr/>
        </p:nvSpPr>
        <p:spPr>
          <a:xfrm>
            <a:off x="4485074" y="4423080"/>
            <a:ext cx="1687003" cy="783957"/>
          </a:xfrm>
          <a:prstGeom prst="round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cxnSp>
        <p:nvCxnSpPr>
          <p:cNvPr id="50" name="Straight Arrow Connector 49">
            <a:extLst>
              <a:ext uri="{FF2B5EF4-FFF2-40B4-BE49-F238E27FC236}">
                <a16:creationId xmlns:a16="http://schemas.microsoft.com/office/drawing/2014/main" id="{E0CB7730-C43B-4D3B-B409-ED6BDE7929E5}"/>
              </a:ext>
            </a:extLst>
          </p:cNvPr>
          <p:cNvCxnSpPr>
            <a:cxnSpLocks/>
          </p:cNvCxnSpPr>
          <p:nvPr/>
        </p:nvCxnSpPr>
        <p:spPr>
          <a:xfrm flipV="1">
            <a:off x="6252759" y="4814029"/>
            <a:ext cx="510823" cy="10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Rectangle: Rounded Corners 52">
            <a:extLst>
              <a:ext uri="{FF2B5EF4-FFF2-40B4-BE49-F238E27FC236}">
                <a16:creationId xmlns:a16="http://schemas.microsoft.com/office/drawing/2014/main" id="{BC45AA56-38BE-4F6B-9C18-F16CC04DD265}"/>
              </a:ext>
            </a:extLst>
          </p:cNvPr>
          <p:cNvSpPr/>
          <p:nvPr/>
        </p:nvSpPr>
        <p:spPr>
          <a:xfrm>
            <a:off x="6800913" y="4391812"/>
            <a:ext cx="1993768" cy="844431"/>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Blood Pressure Estimation</a:t>
            </a:r>
            <a:endParaRPr lang="en-US" dirty="0"/>
          </a:p>
        </p:txBody>
      </p:sp>
      <p:sp>
        <p:nvSpPr>
          <p:cNvPr id="44" name="Rectangle: Rounded Corners 43">
            <a:extLst>
              <a:ext uri="{FF2B5EF4-FFF2-40B4-BE49-F238E27FC236}">
                <a16:creationId xmlns:a16="http://schemas.microsoft.com/office/drawing/2014/main" id="{352042CD-C2AE-4A8C-A4E6-DFE9C0554B93}"/>
              </a:ext>
            </a:extLst>
          </p:cNvPr>
          <p:cNvSpPr/>
          <p:nvPr/>
        </p:nvSpPr>
        <p:spPr>
          <a:xfrm>
            <a:off x="143692" y="856671"/>
            <a:ext cx="6558433" cy="1389864"/>
          </a:xfrm>
          <a:prstGeom prst="round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B475DD19-CFD9-4E2C-B057-ADCE4FFAD7AF}"/>
              </a:ext>
            </a:extLst>
          </p:cNvPr>
          <p:cNvSpPr txBox="1"/>
          <p:nvPr/>
        </p:nvSpPr>
        <p:spPr>
          <a:xfrm>
            <a:off x="222266" y="1950639"/>
            <a:ext cx="4556625" cy="276999"/>
          </a:xfrm>
          <a:prstGeom prst="rect">
            <a:avLst/>
          </a:prstGeom>
          <a:noFill/>
        </p:spPr>
        <p:txBody>
          <a:bodyPr wrap="square" rtlCol="0">
            <a:spAutoFit/>
          </a:bodyPr>
          <a:lstStyle/>
          <a:p>
            <a:r>
              <a:rPr lang="nl-NL" sz="1200" dirty="0">
                <a:solidFill>
                  <a:srgbClr val="00B0F0"/>
                </a:solidFill>
              </a:rPr>
              <a:t>Oded Schlesinger &amp; Nitai Vigderhouse </a:t>
            </a:r>
            <a:r>
              <a:rPr lang="en-US" sz="1200" dirty="0">
                <a:solidFill>
                  <a:srgbClr val="00B0F0"/>
                </a:solidFill>
              </a:rPr>
              <a:t>– MIMIC dataset</a:t>
            </a:r>
          </a:p>
        </p:txBody>
      </p:sp>
      <p:sp>
        <p:nvSpPr>
          <p:cNvPr id="56" name="Rectangle: Rounded Corners 55">
            <a:extLst>
              <a:ext uri="{FF2B5EF4-FFF2-40B4-BE49-F238E27FC236}">
                <a16:creationId xmlns:a16="http://schemas.microsoft.com/office/drawing/2014/main" id="{92F71442-00C7-44A1-B96C-35EBE3016EC5}"/>
              </a:ext>
            </a:extLst>
          </p:cNvPr>
          <p:cNvSpPr/>
          <p:nvPr/>
        </p:nvSpPr>
        <p:spPr>
          <a:xfrm>
            <a:off x="124468" y="4090380"/>
            <a:ext cx="4156588" cy="1336540"/>
          </a:xfrm>
          <a:prstGeom prst="round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EB16CEFE-3166-4C7E-A768-CE8FC851C321}"/>
              </a:ext>
            </a:extLst>
          </p:cNvPr>
          <p:cNvSpPr txBox="1"/>
          <p:nvPr/>
        </p:nvSpPr>
        <p:spPr>
          <a:xfrm>
            <a:off x="222266" y="5185282"/>
            <a:ext cx="3798891" cy="276999"/>
          </a:xfrm>
          <a:prstGeom prst="rect">
            <a:avLst/>
          </a:prstGeom>
          <a:noFill/>
        </p:spPr>
        <p:txBody>
          <a:bodyPr wrap="square" rtlCol="0">
            <a:spAutoFit/>
          </a:bodyPr>
          <a:lstStyle/>
          <a:p>
            <a:r>
              <a:rPr lang="en-US" sz="1200" dirty="0">
                <a:solidFill>
                  <a:srgbClr val="00B0F0"/>
                </a:solidFill>
              </a:rPr>
              <a:t>Shay Shimonov &amp; Ron Gatenio - Video To PPG signal</a:t>
            </a:r>
          </a:p>
        </p:txBody>
      </p:sp>
      <p:sp>
        <p:nvSpPr>
          <p:cNvPr id="5" name="Rectangle 4">
            <a:extLst>
              <a:ext uri="{FF2B5EF4-FFF2-40B4-BE49-F238E27FC236}">
                <a16:creationId xmlns:a16="http://schemas.microsoft.com/office/drawing/2014/main" id="{1B7407F8-7B87-4532-BD00-8A4191D0A71D}"/>
              </a:ext>
            </a:extLst>
          </p:cNvPr>
          <p:cNvSpPr/>
          <p:nvPr/>
        </p:nvSpPr>
        <p:spPr>
          <a:xfrm>
            <a:off x="6874328" y="2660087"/>
            <a:ext cx="1639021" cy="646331"/>
          </a:xfrm>
          <a:prstGeom prst="rect">
            <a:avLst/>
          </a:prstGeom>
        </p:spPr>
        <p:txBody>
          <a:bodyPr wrap="square">
            <a:spAutoFit/>
          </a:bodyPr>
          <a:lstStyle/>
          <a:p>
            <a:pPr algn="ctr"/>
            <a:r>
              <a:rPr lang="en-US" b="1" dirty="0"/>
              <a:t>Refined Model</a:t>
            </a:r>
            <a:endParaRPr lang="en-US" dirty="0"/>
          </a:p>
        </p:txBody>
      </p:sp>
      <p:cxnSp>
        <p:nvCxnSpPr>
          <p:cNvPr id="34" name="Straight Arrow Connector 33">
            <a:extLst>
              <a:ext uri="{FF2B5EF4-FFF2-40B4-BE49-F238E27FC236}">
                <a16:creationId xmlns:a16="http://schemas.microsoft.com/office/drawing/2014/main" id="{2164FEE4-5876-4B09-B13F-BA44D4950B5A}"/>
              </a:ext>
            </a:extLst>
          </p:cNvPr>
          <p:cNvCxnSpPr>
            <a:cxnSpLocks/>
          </p:cNvCxnSpPr>
          <p:nvPr/>
        </p:nvCxnSpPr>
        <p:spPr>
          <a:xfrm>
            <a:off x="7658912" y="3349970"/>
            <a:ext cx="0" cy="880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02D459E7-CE54-44D2-B9F1-D64E9E0664F0}"/>
              </a:ext>
            </a:extLst>
          </p:cNvPr>
          <p:cNvSpPr>
            <a:spLocks noGrp="1"/>
          </p:cNvSpPr>
          <p:nvPr>
            <p:ph type="sldNum" sz="quarter" idx="12"/>
          </p:nvPr>
        </p:nvSpPr>
        <p:spPr>
          <a:xfrm>
            <a:off x="8695893" y="5960781"/>
            <a:ext cx="683339" cy="365125"/>
          </a:xfrm>
        </p:spPr>
        <p:txBody>
          <a:bodyPr/>
          <a:lstStyle/>
          <a:p>
            <a:fld id="{E31375A4-56A4-47D6-9801-1991572033F7}" type="slidenum">
              <a:rPr lang="he-IL" sz="1200" smtClean="0"/>
              <a:pPr/>
              <a:t>11</a:t>
            </a:fld>
            <a:endParaRPr lang="he-IL" sz="1200" dirty="0"/>
          </a:p>
        </p:txBody>
      </p:sp>
      <p:cxnSp>
        <p:nvCxnSpPr>
          <p:cNvPr id="37" name="Straight Arrow Connector 36">
            <a:extLst>
              <a:ext uri="{FF2B5EF4-FFF2-40B4-BE49-F238E27FC236}">
                <a16:creationId xmlns:a16="http://schemas.microsoft.com/office/drawing/2014/main" id="{E1F5E484-0775-4C55-A670-A2812BEBC18A}"/>
              </a:ext>
            </a:extLst>
          </p:cNvPr>
          <p:cNvCxnSpPr>
            <a:cxnSpLocks/>
          </p:cNvCxnSpPr>
          <p:nvPr/>
        </p:nvCxnSpPr>
        <p:spPr>
          <a:xfrm>
            <a:off x="8861397" y="4806185"/>
            <a:ext cx="601168" cy="7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42FABD0C-41DA-4138-A700-C28DC680A540}"/>
              </a:ext>
            </a:extLst>
          </p:cNvPr>
          <p:cNvSpPr/>
          <p:nvPr/>
        </p:nvSpPr>
        <p:spPr>
          <a:xfrm>
            <a:off x="9423517" y="4502415"/>
            <a:ext cx="2100913" cy="646331"/>
          </a:xfrm>
          <a:prstGeom prst="rect">
            <a:avLst/>
          </a:prstGeom>
        </p:spPr>
        <p:txBody>
          <a:bodyPr wrap="square">
            <a:spAutoFit/>
          </a:bodyPr>
          <a:lstStyle/>
          <a:p>
            <a:pPr algn="ctr"/>
            <a:r>
              <a:rPr lang="en-US" b="1" dirty="0"/>
              <a:t>Systolic/Diastolic values</a:t>
            </a:r>
            <a:endParaRPr lang="en-US" dirty="0"/>
          </a:p>
        </p:txBody>
      </p:sp>
    </p:spTree>
    <p:extLst>
      <p:ext uri="{BB962C8B-B14F-4D97-AF65-F5344CB8AC3E}">
        <p14:creationId xmlns:p14="http://schemas.microsoft.com/office/powerpoint/2010/main" val="84464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4933-8A6C-4856-89C3-692F9385C823}"/>
              </a:ext>
            </a:extLst>
          </p:cNvPr>
          <p:cNvSpPr>
            <a:spLocks noGrp="1"/>
          </p:cNvSpPr>
          <p:nvPr>
            <p:ph type="title"/>
          </p:nvPr>
        </p:nvSpPr>
        <p:spPr>
          <a:xfrm>
            <a:off x="677334" y="609600"/>
            <a:ext cx="8400565" cy="822593"/>
          </a:xfrm>
        </p:spPr>
        <p:txBody>
          <a:bodyPr>
            <a:normAutofit/>
          </a:bodyPr>
          <a:lstStyle/>
          <a:p>
            <a:pPr algn="ctr"/>
            <a:r>
              <a:rPr lang="en-US" dirty="0"/>
              <a:t>Previous project’s work timeline </a:t>
            </a:r>
          </a:p>
        </p:txBody>
      </p:sp>
      <p:sp>
        <p:nvSpPr>
          <p:cNvPr id="3" name="Content Placeholder 2">
            <a:extLst>
              <a:ext uri="{FF2B5EF4-FFF2-40B4-BE49-F238E27FC236}">
                <a16:creationId xmlns:a16="http://schemas.microsoft.com/office/drawing/2014/main" id="{9D9B16F6-528F-49D3-927A-39158A7A23AD}"/>
              </a:ext>
            </a:extLst>
          </p:cNvPr>
          <p:cNvSpPr>
            <a:spLocks noGrp="1"/>
          </p:cNvSpPr>
          <p:nvPr>
            <p:ph idx="1"/>
          </p:nvPr>
        </p:nvSpPr>
        <p:spPr>
          <a:xfrm>
            <a:off x="677334" y="1881321"/>
            <a:ext cx="10524066" cy="3552825"/>
          </a:xfrm>
        </p:spPr>
        <p:txBody>
          <a:bodyPr>
            <a:normAutofit/>
          </a:bodyPr>
          <a:lstStyle/>
          <a:p>
            <a:pPr marL="0" indent="0">
              <a:buNone/>
            </a:pPr>
            <a:r>
              <a:rPr lang="en-US" sz="2400" dirty="0"/>
              <a:t>There were 3 previous projects</a:t>
            </a:r>
          </a:p>
          <a:p>
            <a:r>
              <a:rPr lang="en-US" sz="2400" dirty="0"/>
              <a:t>2017 – </a:t>
            </a:r>
            <a:r>
              <a:rPr lang="en-US" dirty="0"/>
              <a:t>(Shay Shimonov &amp; Ron Gatenio) </a:t>
            </a:r>
            <a:r>
              <a:rPr lang="en-US" sz="2400" dirty="0"/>
              <a:t>– video to PPG</a:t>
            </a:r>
          </a:p>
          <a:p>
            <a:r>
              <a:rPr lang="en-US" sz="2400" dirty="0"/>
              <a:t>2018 –</a:t>
            </a:r>
            <a:r>
              <a:rPr lang="en-US" dirty="0"/>
              <a:t> (Ido Lev &amp; Inbal Ronai)</a:t>
            </a:r>
            <a:r>
              <a:rPr lang="en-US" sz="2400" dirty="0"/>
              <a:t> – NN with small database</a:t>
            </a:r>
          </a:p>
          <a:p>
            <a:r>
              <a:rPr lang="en-US" sz="2400" dirty="0"/>
              <a:t>2019 – </a:t>
            </a:r>
            <a:r>
              <a:rPr lang="en-US" sz="2000" dirty="0"/>
              <a:t>(Oded Schlesinger &amp; Nitai Vigderhouse) </a:t>
            </a:r>
            <a:r>
              <a:rPr lang="en-US" sz="2400" dirty="0"/>
              <a:t>- NN with the MIMIC-II</a:t>
            </a:r>
          </a:p>
          <a:p>
            <a:pPr marL="0" indent="0">
              <a:buNone/>
            </a:pPr>
            <a:endParaRPr lang="en-US" sz="2400" dirty="0"/>
          </a:p>
          <a:p>
            <a:pPr marL="0" indent="0">
              <a:buNone/>
            </a:pPr>
            <a:r>
              <a:rPr lang="en-US" sz="2400" dirty="0"/>
              <a:t>We followed the </a:t>
            </a:r>
            <a:r>
              <a:rPr lang="en-US" sz="2400" b="1" dirty="0"/>
              <a:t>video-to-PPG </a:t>
            </a:r>
            <a:r>
              <a:rPr lang="en-US" sz="2400" dirty="0"/>
              <a:t>and </a:t>
            </a:r>
            <a:r>
              <a:rPr lang="en-US" sz="2400" b="1" dirty="0"/>
              <a:t>NN-MIMIC-II</a:t>
            </a:r>
            <a:r>
              <a:rPr lang="en-US" sz="2400" dirty="0"/>
              <a:t> projects</a:t>
            </a:r>
          </a:p>
          <a:p>
            <a:pPr marL="0" indent="0">
              <a:buNone/>
            </a:pPr>
            <a:endParaRPr lang="en-US" sz="2800" dirty="0"/>
          </a:p>
          <a:p>
            <a:endParaRPr lang="en-US" sz="2800" dirty="0"/>
          </a:p>
          <a:p>
            <a:endParaRPr lang="en-US" dirty="0"/>
          </a:p>
        </p:txBody>
      </p:sp>
      <p:sp>
        <p:nvSpPr>
          <p:cNvPr id="5" name="Slide Number Placeholder 4">
            <a:extLst>
              <a:ext uri="{FF2B5EF4-FFF2-40B4-BE49-F238E27FC236}">
                <a16:creationId xmlns:a16="http://schemas.microsoft.com/office/drawing/2014/main" id="{3029B9DE-B2F8-49F8-A0F0-FAC27A36427D}"/>
              </a:ext>
            </a:extLst>
          </p:cNvPr>
          <p:cNvSpPr>
            <a:spLocks noGrp="1"/>
          </p:cNvSpPr>
          <p:nvPr>
            <p:ph type="sldNum" sz="quarter" idx="12"/>
          </p:nvPr>
        </p:nvSpPr>
        <p:spPr>
          <a:xfrm>
            <a:off x="8681099" y="5883275"/>
            <a:ext cx="683339" cy="365125"/>
          </a:xfrm>
        </p:spPr>
        <p:txBody>
          <a:bodyPr/>
          <a:lstStyle/>
          <a:p>
            <a:fld id="{E31375A4-56A4-47D6-9801-1991572033F7}" type="slidenum">
              <a:rPr lang="he-IL" sz="1200" smtClean="0"/>
              <a:pPr/>
              <a:t>12</a:t>
            </a:fld>
            <a:endParaRPr lang="he-IL" sz="1200" dirty="0"/>
          </a:p>
        </p:txBody>
      </p:sp>
    </p:spTree>
    <p:extLst>
      <p:ext uri="{BB962C8B-B14F-4D97-AF65-F5344CB8AC3E}">
        <p14:creationId xmlns:p14="http://schemas.microsoft.com/office/powerpoint/2010/main" val="750576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4933-8A6C-4856-89C3-692F9385C823}"/>
              </a:ext>
            </a:extLst>
          </p:cNvPr>
          <p:cNvSpPr>
            <a:spLocks noGrp="1"/>
          </p:cNvSpPr>
          <p:nvPr>
            <p:ph type="title"/>
          </p:nvPr>
        </p:nvSpPr>
        <p:spPr>
          <a:xfrm>
            <a:off x="404725" y="609600"/>
            <a:ext cx="9551624" cy="1320800"/>
          </a:xfrm>
        </p:spPr>
        <p:txBody>
          <a:bodyPr>
            <a:normAutofit/>
          </a:bodyPr>
          <a:lstStyle/>
          <a:p>
            <a:r>
              <a:rPr lang="en-US" sz="3600" dirty="0"/>
              <a:t>P.O.C for BP estimation through smartphone </a:t>
            </a:r>
            <a:r>
              <a:rPr lang="en-US" sz="2000" dirty="0"/>
              <a:t>By Shay Shimonov &amp; Ron Gatenio, 2017</a:t>
            </a:r>
            <a:endParaRPr lang="en-US" sz="3600" dirty="0"/>
          </a:p>
        </p:txBody>
      </p:sp>
      <p:sp>
        <p:nvSpPr>
          <p:cNvPr id="3" name="Content Placeholder 2">
            <a:extLst>
              <a:ext uri="{FF2B5EF4-FFF2-40B4-BE49-F238E27FC236}">
                <a16:creationId xmlns:a16="http://schemas.microsoft.com/office/drawing/2014/main" id="{9D9B16F6-528F-49D3-927A-39158A7A23AD}"/>
              </a:ext>
            </a:extLst>
          </p:cNvPr>
          <p:cNvSpPr>
            <a:spLocks noGrp="1"/>
          </p:cNvSpPr>
          <p:nvPr>
            <p:ph idx="1"/>
          </p:nvPr>
        </p:nvSpPr>
        <p:spPr>
          <a:xfrm>
            <a:off x="404725" y="1778000"/>
            <a:ext cx="9802172" cy="4470400"/>
          </a:xfrm>
        </p:spPr>
        <p:txBody>
          <a:bodyPr>
            <a:noAutofit/>
          </a:bodyPr>
          <a:lstStyle/>
          <a:p>
            <a:r>
              <a:rPr lang="en-US" sz="2800" dirty="0">
                <a:solidFill>
                  <a:srgbClr val="404040"/>
                </a:solidFill>
              </a:rPr>
              <a:t>Built a new technique to convert video to PPG</a:t>
            </a:r>
          </a:p>
          <a:p>
            <a:endParaRPr lang="en-US" sz="2800" dirty="0">
              <a:solidFill>
                <a:srgbClr val="404040"/>
              </a:solidFill>
            </a:endParaRPr>
          </a:p>
          <a:p>
            <a:r>
              <a:rPr lang="en-US" sz="2800" dirty="0">
                <a:solidFill>
                  <a:srgbClr val="404040"/>
                </a:solidFill>
              </a:rPr>
              <a:t>Showed PPG from smartphones contains relevant information</a:t>
            </a:r>
          </a:p>
          <a:p>
            <a:pPr lvl="1"/>
            <a:r>
              <a:rPr lang="en-US" sz="2800" dirty="0"/>
              <a:t>Literature review</a:t>
            </a:r>
          </a:p>
          <a:p>
            <a:pPr lvl="1"/>
            <a:r>
              <a:rPr lang="en-US" sz="2800" dirty="0"/>
              <a:t>Careful tests by Shay &amp; Ron</a:t>
            </a:r>
          </a:p>
          <a:p>
            <a:pPr marL="0" indent="0">
              <a:buNone/>
            </a:pPr>
            <a:endParaRPr lang="en-US" dirty="0"/>
          </a:p>
        </p:txBody>
      </p:sp>
      <p:sp>
        <p:nvSpPr>
          <p:cNvPr id="5" name="Slide Number Placeholder 4">
            <a:extLst>
              <a:ext uri="{FF2B5EF4-FFF2-40B4-BE49-F238E27FC236}">
                <a16:creationId xmlns:a16="http://schemas.microsoft.com/office/drawing/2014/main" id="{3029B9DE-B2F8-49F8-A0F0-FAC27A36427D}"/>
              </a:ext>
            </a:extLst>
          </p:cNvPr>
          <p:cNvSpPr>
            <a:spLocks noGrp="1"/>
          </p:cNvSpPr>
          <p:nvPr>
            <p:ph type="sldNum" sz="quarter" idx="12"/>
          </p:nvPr>
        </p:nvSpPr>
        <p:spPr>
          <a:xfrm>
            <a:off x="8681099" y="5883275"/>
            <a:ext cx="683339" cy="365125"/>
          </a:xfrm>
        </p:spPr>
        <p:txBody>
          <a:bodyPr/>
          <a:lstStyle/>
          <a:p>
            <a:fld id="{E31375A4-56A4-47D6-9801-1991572033F7}" type="slidenum">
              <a:rPr lang="he-IL" sz="1200" smtClean="0"/>
              <a:pPr/>
              <a:t>13</a:t>
            </a:fld>
            <a:endParaRPr lang="he-IL" sz="1200" dirty="0"/>
          </a:p>
        </p:txBody>
      </p:sp>
    </p:spTree>
    <p:extLst>
      <p:ext uri="{BB962C8B-B14F-4D97-AF65-F5344CB8AC3E}">
        <p14:creationId xmlns:p14="http://schemas.microsoft.com/office/powerpoint/2010/main" val="11385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4933-8A6C-4856-89C3-692F9385C823}"/>
              </a:ext>
            </a:extLst>
          </p:cNvPr>
          <p:cNvSpPr>
            <a:spLocks noGrp="1"/>
          </p:cNvSpPr>
          <p:nvPr>
            <p:ph type="title"/>
          </p:nvPr>
        </p:nvSpPr>
        <p:spPr>
          <a:xfrm>
            <a:off x="637673" y="0"/>
            <a:ext cx="6894095" cy="1251428"/>
          </a:xfrm>
        </p:spPr>
        <p:txBody>
          <a:bodyPr>
            <a:noAutofit/>
          </a:bodyPr>
          <a:lstStyle/>
          <a:p>
            <a:r>
              <a:rPr lang="en-US" dirty="0"/>
              <a:t>Promising achievements</a:t>
            </a:r>
            <a:br>
              <a:rPr lang="en-US" dirty="0"/>
            </a:br>
            <a:r>
              <a:rPr lang="en-US" sz="2000" dirty="0"/>
              <a:t>By </a:t>
            </a:r>
            <a:r>
              <a:rPr lang="nl-NL" sz="2000" dirty="0"/>
              <a:t>Oded Schlesinger &amp; Nitai Vigderhouse, 2019 </a:t>
            </a:r>
            <a:endParaRPr lang="en-US" dirty="0"/>
          </a:p>
        </p:txBody>
      </p:sp>
      <p:sp>
        <p:nvSpPr>
          <p:cNvPr id="3" name="Content Placeholder 2">
            <a:extLst>
              <a:ext uri="{FF2B5EF4-FFF2-40B4-BE49-F238E27FC236}">
                <a16:creationId xmlns:a16="http://schemas.microsoft.com/office/drawing/2014/main" id="{9D9B16F6-528F-49D3-927A-39158A7A23AD}"/>
              </a:ext>
            </a:extLst>
          </p:cNvPr>
          <p:cNvSpPr>
            <a:spLocks noGrp="1"/>
          </p:cNvSpPr>
          <p:nvPr>
            <p:ph idx="1"/>
          </p:nvPr>
        </p:nvSpPr>
        <p:spPr>
          <a:xfrm>
            <a:off x="637673" y="1130969"/>
            <a:ext cx="9360568" cy="4162925"/>
          </a:xfrm>
        </p:spPr>
        <p:txBody>
          <a:bodyPr>
            <a:noAutofit/>
          </a:bodyPr>
          <a:lstStyle/>
          <a:p>
            <a:pPr marL="0" indent="0">
              <a:buNone/>
            </a:pPr>
            <a:r>
              <a:rPr lang="en-US" sz="2800" dirty="0"/>
              <a:t>Project A :</a:t>
            </a:r>
          </a:p>
          <a:p>
            <a:r>
              <a:rPr lang="en-US" sz="2800" dirty="0"/>
              <a:t>Preprocessing of dataset (using 5% of MIMIC-II) </a:t>
            </a:r>
          </a:p>
          <a:p>
            <a:pPr marL="0" indent="0">
              <a:buNone/>
            </a:pPr>
            <a:endParaRPr lang="en-US" sz="2800" dirty="0"/>
          </a:p>
          <a:p>
            <a:pPr marL="0" indent="0">
              <a:buNone/>
            </a:pPr>
            <a:r>
              <a:rPr lang="en-US" sz="2800" dirty="0"/>
              <a:t>Project B :</a:t>
            </a:r>
          </a:p>
          <a:p>
            <a:r>
              <a:rPr lang="en-US" sz="2800" dirty="0"/>
              <a:t>Using MIMIC-II database in order to train a CNN</a:t>
            </a:r>
            <a:endParaRPr lang="en-US" sz="2800" b="1" i="0" u="none" strike="noStrike" kern="1200" baseline="0" dirty="0">
              <a:solidFill>
                <a:srgbClr val="FF0000"/>
              </a:solidFill>
              <a:latin typeface="+mn-lt"/>
              <a:ea typeface="+mn-ea"/>
              <a:cs typeface="Tahoma" panose="020B0604030504040204" pitchFamily="34" charset="0"/>
            </a:endParaRPr>
          </a:p>
          <a:p>
            <a:pPr marR="0" lvl="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Papers written for ICASSP &amp;  Critical Care Exploration !!!</a:t>
            </a:r>
          </a:p>
          <a:p>
            <a:pPr defTabSz="914400">
              <a:spcBef>
                <a:spcPts val="0"/>
              </a:spcBef>
              <a:buClrTx/>
              <a:buSzTx/>
              <a:buFont typeface="Arial" panose="020B0604020202020204" pitchFamily="34" charset="0"/>
              <a:buChar char="•"/>
              <a:defRPr/>
            </a:pPr>
            <a:r>
              <a:rPr lang="en-US" sz="2000" dirty="0"/>
              <a:t>The MAD and STD results were matching the AAMI recommendations!</a:t>
            </a:r>
            <a:endParaRPr lang="en-US" sz="2800" b="1" dirty="0"/>
          </a:p>
          <a:p>
            <a:pPr marL="0" indent="0">
              <a:buNone/>
            </a:pPr>
            <a:endParaRPr lang="en-US" sz="2400" b="1" dirty="0"/>
          </a:p>
          <a:p>
            <a:pPr marL="0" indent="0">
              <a:buNone/>
            </a:pPr>
            <a:r>
              <a:rPr lang="en-US" sz="2400" b="1" dirty="0"/>
              <a:t>The Siamese network’s Diastolic MAD was 3.41[mmHg] while the Systolic almost match the standard of 5[mmHg] with 5.95[mmHg]. </a:t>
            </a:r>
          </a:p>
        </p:txBody>
      </p:sp>
      <p:sp>
        <p:nvSpPr>
          <p:cNvPr id="6" name="Slide Number Placeholder 5">
            <a:extLst>
              <a:ext uri="{FF2B5EF4-FFF2-40B4-BE49-F238E27FC236}">
                <a16:creationId xmlns:a16="http://schemas.microsoft.com/office/drawing/2014/main" id="{FE2C2E54-3C24-4227-B303-A1B210E4087E}"/>
              </a:ext>
            </a:extLst>
          </p:cNvPr>
          <p:cNvSpPr>
            <a:spLocks noGrp="1"/>
          </p:cNvSpPr>
          <p:nvPr>
            <p:ph type="sldNum" sz="quarter" idx="12"/>
          </p:nvPr>
        </p:nvSpPr>
        <p:spPr>
          <a:xfrm>
            <a:off x="8661001" y="5971024"/>
            <a:ext cx="683339" cy="365125"/>
          </a:xfrm>
        </p:spPr>
        <p:txBody>
          <a:bodyPr/>
          <a:lstStyle/>
          <a:p>
            <a:fld id="{E31375A4-56A4-47D6-9801-1991572033F7}" type="slidenum">
              <a:rPr lang="he-IL" sz="1200" smtClean="0"/>
              <a:pPr/>
              <a:t>14</a:t>
            </a:fld>
            <a:endParaRPr lang="he-IL" sz="1200" dirty="0"/>
          </a:p>
        </p:txBody>
      </p:sp>
    </p:spTree>
    <p:extLst>
      <p:ext uri="{BB962C8B-B14F-4D97-AF65-F5344CB8AC3E}">
        <p14:creationId xmlns:p14="http://schemas.microsoft.com/office/powerpoint/2010/main" val="3243392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9968" y="609600"/>
            <a:ext cx="8596668" cy="1320800"/>
          </a:xfrm>
        </p:spPr>
        <p:txBody>
          <a:bodyPr/>
          <a:lstStyle/>
          <a:p>
            <a:r>
              <a:rPr lang="en-US" dirty="0">
                <a:effectLst/>
              </a:rPr>
              <a:t>PPG signal from Fingertip Video</a:t>
            </a:r>
            <a:br>
              <a:rPr lang="en-US" dirty="0">
                <a:effectLst/>
              </a:rPr>
            </a:br>
            <a:endParaRPr lang="he-IL" dirty="0">
              <a:effectLst/>
            </a:endParaRPr>
          </a:p>
        </p:txBody>
      </p:sp>
      <p:sp>
        <p:nvSpPr>
          <p:cNvPr id="3" name="מציין מיקום תוכן 2"/>
          <p:cNvSpPr>
            <a:spLocks noGrp="1"/>
          </p:cNvSpPr>
          <p:nvPr>
            <p:ph idx="1"/>
          </p:nvPr>
        </p:nvSpPr>
        <p:spPr>
          <a:xfrm>
            <a:off x="839968" y="1824702"/>
            <a:ext cx="8596668" cy="3880773"/>
          </a:xfrm>
        </p:spPr>
        <p:txBody>
          <a:bodyPr>
            <a:normAutofit/>
          </a:bodyPr>
          <a:lstStyle/>
          <a:p>
            <a:r>
              <a:rPr lang="en-US" sz="2800" dirty="0"/>
              <a:t>Three different techniques were presented</a:t>
            </a:r>
            <a:endParaRPr lang="he-IL" sz="2800" dirty="0"/>
          </a:p>
        </p:txBody>
      </p:sp>
      <p:pic>
        <p:nvPicPr>
          <p:cNvPr id="6" name="תמונה 5"/>
          <p:cNvPicPr>
            <a:picLocks noChangeAspect="1"/>
          </p:cNvPicPr>
          <p:nvPr/>
        </p:nvPicPr>
        <p:blipFill>
          <a:blip r:embed="rId5">
            <a:clrChange>
              <a:clrFrom>
                <a:srgbClr val="FFFFFF"/>
              </a:clrFrom>
              <a:clrTo>
                <a:srgbClr val="FFFFFF">
                  <a:alpha val="0"/>
                </a:srgbClr>
              </a:clrTo>
            </a:clrChange>
          </a:blip>
          <a:stretch>
            <a:fillRect/>
          </a:stretch>
        </p:blipFill>
        <p:spPr>
          <a:xfrm>
            <a:off x="3808713" y="2602849"/>
            <a:ext cx="1820765" cy="1734555"/>
          </a:xfrm>
          <a:prstGeom prst="rect">
            <a:avLst/>
          </a:prstGeom>
        </p:spPr>
      </p:pic>
      <p:pic>
        <p:nvPicPr>
          <p:cNvPr id="7" name="FingerVideoO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54432" y="4893856"/>
            <a:ext cx="1729325" cy="972745"/>
          </a:xfrm>
          <a:prstGeom prst="rect">
            <a:avLst/>
          </a:prstGeom>
        </p:spPr>
      </p:pic>
      <p:cxnSp>
        <p:nvCxnSpPr>
          <p:cNvPr id="8" name="Straight Arrow Connector 7">
            <a:extLst>
              <a:ext uri="{FF2B5EF4-FFF2-40B4-BE49-F238E27FC236}">
                <a16:creationId xmlns:a16="http://schemas.microsoft.com/office/drawing/2014/main" id="{768EFA10-BC4E-41FC-81DE-F0DC614BFCD3}"/>
              </a:ext>
            </a:extLst>
          </p:cNvPr>
          <p:cNvCxnSpPr/>
          <p:nvPr/>
        </p:nvCxnSpPr>
        <p:spPr>
          <a:xfrm>
            <a:off x="4697992" y="4337404"/>
            <a:ext cx="0" cy="427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606424BA-4DA6-4600-A1CA-521F607B4555}"/>
              </a:ext>
            </a:extLst>
          </p:cNvPr>
          <p:cNvSpPr>
            <a:spLocks noGrp="1"/>
          </p:cNvSpPr>
          <p:nvPr>
            <p:ph type="sldNum" sz="quarter" idx="12"/>
          </p:nvPr>
        </p:nvSpPr>
        <p:spPr>
          <a:xfrm>
            <a:off x="8590663" y="5883275"/>
            <a:ext cx="683339" cy="365125"/>
          </a:xfrm>
        </p:spPr>
        <p:txBody>
          <a:bodyPr/>
          <a:lstStyle/>
          <a:p>
            <a:fld id="{E31375A4-56A4-47D6-9801-1991572033F7}" type="slidenum">
              <a:rPr lang="he-IL" sz="1200" smtClean="0"/>
              <a:pPr/>
              <a:t>15</a:t>
            </a:fld>
            <a:endParaRPr lang="he-IL" sz="1200" dirty="0"/>
          </a:p>
        </p:txBody>
      </p:sp>
    </p:spTree>
    <p:extLst>
      <p:ext uri="{BB962C8B-B14F-4D97-AF65-F5344CB8AC3E}">
        <p14:creationId xmlns:p14="http://schemas.microsoft.com/office/powerpoint/2010/main" val="41945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1525732" y="13048"/>
            <a:ext cx="7087212"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effectLst/>
              </a:rPr>
              <a:t>PPG Extraction </a:t>
            </a:r>
            <a:r>
              <a:rPr lang="en-US" dirty="0"/>
              <a:t>– How it works</a:t>
            </a:r>
          </a:p>
          <a:p>
            <a:r>
              <a:rPr lang="en-US" dirty="0"/>
              <a:t>Chosen technique</a:t>
            </a:r>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1525732" y="1569571"/>
            <a:ext cx="8596668" cy="388077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t>Find the threshold value of the red channel</a:t>
            </a:r>
          </a:p>
          <a:p>
            <a:r>
              <a:rPr lang="en-US" sz="2800" dirty="0"/>
              <a:t>Remove problematic frames</a:t>
            </a:r>
          </a:p>
          <a:p>
            <a:r>
              <a:rPr lang="en-US" sz="2800" dirty="0"/>
              <a:t>Create the PPG signal</a:t>
            </a:r>
          </a:p>
          <a:p>
            <a:endParaRPr lang="en-US" sz="2800" dirty="0">
              <a:ea typeface="Calibri" panose="020F0502020204030204" pitchFamily="34" charset="0"/>
              <a:cs typeface="Arial" panose="020B0604020202020204" pitchFamily="34" charset="0"/>
            </a:endParaRPr>
          </a:p>
          <a:p>
            <a:endParaRPr lang="en-US" sz="2800" dirty="0">
              <a:ea typeface="Calibri" panose="020F0502020204030204" pitchFamily="34" charset="0"/>
              <a:cs typeface="Arial" panose="020B0604020202020204" pitchFamily="34" charset="0"/>
            </a:endParaRPr>
          </a:p>
          <a:p>
            <a:endParaRPr lang="he-IL" sz="2800"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pic>
        <p:nvPicPr>
          <p:cNvPr id="3" name="Picture 2">
            <a:extLst>
              <a:ext uri="{FF2B5EF4-FFF2-40B4-BE49-F238E27FC236}">
                <a16:creationId xmlns:a16="http://schemas.microsoft.com/office/drawing/2014/main" id="{135EE726-DA45-4F45-B7B0-F12F24D9D6A6}"/>
              </a:ext>
            </a:extLst>
          </p:cNvPr>
          <p:cNvPicPr>
            <a:picLocks noChangeAspect="1"/>
          </p:cNvPicPr>
          <p:nvPr/>
        </p:nvPicPr>
        <p:blipFill>
          <a:blip r:embed="rId3"/>
          <a:stretch>
            <a:fillRect/>
          </a:stretch>
        </p:blipFill>
        <p:spPr>
          <a:xfrm>
            <a:off x="845306" y="3887970"/>
            <a:ext cx="5467502" cy="229045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20663E7-CAAD-4C1F-9C1C-F93834EECCBD}"/>
                  </a:ext>
                </a:extLst>
              </p:cNvPr>
              <p:cNvSpPr/>
              <p:nvPr/>
            </p:nvSpPr>
            <p:spPr>
              <a:xfrm>
                <a:off x="6353347" y="3999451"/>
                <a:ext cx="5385563" cy="103374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400" b="1" i="1" smtClean="0">
                          <a:latin typeface="Cambria Math" panose="02040503050406030204" pitchFamily="18" charset="0"/>
                        </a:rPr>
                        <m:t>𝑰𝑭</m:t>
                      </m:r>
                      <m:r>
                        <a:rPr lang="en-US" sz="1400" b="1"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0</m:t>
                          </m:r>
                          <m:r>
                            <a:rPr lang="en-US" sz="1400" b="0" i="1" smtClean="0">
                              <a:latin typeface="Cambria Math" panose="02040503050406030204" pitchFamily="18" charset="0"/>
                            </a:rPr>
                            <m:t>.</m:t>
                          </m:r>
                          <m:r>
                            <a:rPr lang="en-US" sz="1400" b="0" i="1" smtClean="0">
                              <a:latin typeface="Cambria Math" panose="02040503050406030204" pitchFamily="18" charset="0"/>
                            </a:rPr>
                            <m:t>25</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&lt;</m:t>
                          </m:r>
                          <m:r>
                            <a:rPr lang="en-US" sz="1400" b="0" i="1" smtClean="0">
                              <a:latin typeface="Cambria Math" panose="02040503050406030204" pitchFamily="18" charset="0"/>
                            </a:rPr>
                            <m:t>𝑅</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e>
                          </m:d>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r>
                        <a:rPr lang="en-US" sz="1400" b="1" i="1" smtClean="0">
                          <a:latin typeface="Cambria Math" panose="02040503050406030204" pitchFamily="18" charset="0"/>
                        </a:rPr>
                        <m:t>𝑻𝑯𝑬𝑵</m:t>
                      </m:r>
                      <m:r>
                        <a:rPr lang="en-US" sz="1400" b="1" i="1" smtClean="0">
                          <a:latin typeface="Cambria Math" panose="02040503050406030204" pitchFamily="18" charset="0"/>
                        </a:rPr>
                        <m:t>:</m:t>
                      </m:r>
                      <m:r>
                        <a:rPr lang="en-US" sz="1400" i="1">
                          <a:latin typeface="Cambria Math" panose="02040503050406030204" pitchFamily="18" charset="0"/>
                        </a:rPr>
                        <m:t>𝑃𝑃𝐺</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𝑖</m:t>
                          </m:r>
                        </m:e>
                      </m:d>
                      <m:r>
                        <a:rPr lang="en-US" sz="1400" i="1">
                          <a:latin typeface="Cambria Math" panose="02040503050406030204" pitchFamily="18" charset="0"/>
                        </a:rPr>
                        <m:t>=</m:t>
                      </m:r>
                      <m:f>
                        <m:fPr>
                          <m:ctrlPr>
                            <a:rPr lang="en-US" sz="1400" i="1">
                              <a:latin typeface="Cambria Math" panose="02040503050406030204" pitchFamily="18" charset="0"/>
                            </a:rPr>
                          </m:ctrlPr>
                        </m:fPr>
                        <m:num>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max</m:t>
                              </m:r>
                            </m:fName>
                            <m:e>
                              <m:d>
                                <m:dPr>
                                  <m:ctrlPr>
                                    <a:rPr lang="en-US" sz="1400" i="1">
                                      <a:latin typeface="Cambria Math" panose="02040503050406030204" pitchFamily="18" charset="0"/>
                                    </a:rPr>
                                  </m:ctrlPr>
                                </m:dPr>
                                <m:e>
                                  <m:r>
                                    <a:rPr lang="en-US" sz="1400" i="1">
                                      <a:latin typeface="Cambria Math" panose="02040503050406030204" pitchFamily="18" charset="0"/>
                                    </a:rPr>
                                    <m:t>𝑅</m:t>
                                  </m:r>
                                </m:e>
                              </m:d>
                            </m:e>
                          </m:func>
                          <m:r>
                            <a:rPr lang="en-US" sz="1400" i="1">
                              <a:latin typeface="Cambria Math" panose="02040503050406030204" pitchFamily="18" charset="0"/>
                            </a:rPr>
                            <m:t>−</m:t>
                          </m:r>
                          <m:r>
                            <a:rPr lang="en-US" sz="1400" i="1">
                              <a:latin typeface="Cambria Math" panose="02040503050406030204" pitchFamily="18" charset="0"/>
                            </a:rPr>
                            <m:t>𝑅</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𝑖</m:t>
                              </m:r>
                            </m:e>
                          </m:d>
                        </m:num>
                        <m:den>
                          <m:r>
                            <a:rPr lang="en-US" sz="1400" i="1">
                              <a:latin typeface="Cambria Math" panose="02040503050406030204" pitchFamily="18" charset="0"/>
                            </a:rPr>
                            <m:t>𝑀𝑎𝑥</m:t>
                          </m:r>
                          <m:d>
                            <m:dPr>
                              <m:ctrlPr>
                                <a:rPr lang="en-US" sz="1400" i="1">
                                  <a:latin typeface="Cambria Math" panose="02040503050406030204" pitchFamily="18" charset="0"/>
                                </a:rPr>
                              </m:ctrlPr>
                            </m:dPr>
                            <m:e>
                              <m:r>
                                <a:rPr lang="en-US" sz="1400" i="1">
                                  <a:latin typeface="Cambria Math" panose="02040503050406030204" pitchFamily="18" charset="0"/>
                                </a:rPr>
                                <m:t>𝑅</m:t>
                              </m:r>
                            </m:e>
                          </m:d>
                          <m:r>
                            <a:rPr lang="en-US" sz="1400" i="1">
                              <a:latin typeface="Cambria Math" panose="02040503050406030204" pitchFamily="18" charset="0"/>
                            </a:rPr>
                            <m:t>−</m:t>
                          </m:r>
                          <m:r>
                            <a:rPr lang="en-US" sz="1400" i="1">
                              <a:latin typeface="Cambria Math" panose="02040503050406030204" pitchFamily="18" charset="0"/>
                            </a:rPr>
                            <m:t>𝑀𝑖𝑛</m:t>
                          </m:r>
                          <m:d>
                            <m:dPr>
                              <m:ctrlPr>
                                <a:rPr lang="en-US" sz="1400" i="1">
                                  <a:latin typeface="Cambria Math" panose="02040503050406030204" pitchFamily="18" charset="0"/>
                                </a:rPr>
                              </m:ctrlPr>
                            </m:dPr>
                            <m:e>
                              <m:r>
                                <a:rPr lang="en-US" sz="1400" i="1">
                                  <a:latin typeface="Cambria Math" panose="02040503050406030204" pitchFamily="18" charset="0"/>
                                </a:rPr>
                                <m:t>𝑅</m:t>
                              </m:r>
                            </m:e>
                          </m:d>
                        </m:den>
                      </m:f>
                      <m:r>
                        <a:rPr lang="he-IL" sz="1400" b="0" i="1" smtClean="0">
                          <a:latin typeface="Cambria Math" panose="02040503050406030204" pitchFamily="18" charset="0"/>
                        </a:rPr>
                        <m:t> </m:t>
                      </m:r>
                    </m:oMath>
                  </m:oMathPara>
                </a14:m>
                <a:endParaRPr lang="en-US" sz="1400" dirty="0"/>
              </a:p>
              <a:p>
                <a:r>
                  <a:rPr lang="en-US" sz="1400" b="1" dirty="0"/>
                  <a:t>Else: </a:t>
                </a:r>
                <a:r>
                  <a:rPr lang="en-US" sz="1400" dirty="0"/>
                  <a:t>remove frame</a:t>
                </a:r>
              </a:p>
              <a:p>
                <a:endParaRPr lang="en-US" dirty="0"/>
              </a:p>
            </p:txBody>
          </p:sp>
        </mc:Choice>
        <mc:Fallback xmlns="">
          <p:sp>
            <p:nvSpPr>
              <p:cNvPr id="8" name="Rectangle 7">
                <a:extLst>
                  <a:ext uri="{FF2B5EF4-FFF2-40B4-BE49-F238E27FC236}">
                    <a16:creationId xmlns:a16="http://schemas.microsoft.com/office/drawing/2014/main" id="{920663E7-CAAD-4C1F-9C1C-F93834EECCBD}"/>
                  </a:ext>
                </a:extLst>
              </p:cNvPr>
              <p:cNvSpPr>
                <a:spLocks noRot="1" noChangeAspect="1" noMove="1" noResize="1" noEditPoints="1" noAdjustHandles="1" noChangeArrowheads="1" noChangeShapeType="1" noTextEdit="1"/>
              </p:cNvSpPr>
              <p:nvPr/>
            </p:nvSpPr>
            <p:spPr>
              <a:xfrm>
                <a:off x="6353347" y="3999451"/>
                <a:ext cx="5385563" cy="1033745"/>
              </a:xfrm>
              <a:prstGeom prst="rect">
                <a:avLst/>
              </a:prstGeom>
              <a:blipFill>
                <a:blip r:embed="rId4"/>
                <a:stretch>
                  <a:fillRect l="-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D8D1A70-9939-4A78-ADB7-0C1522FAD8C9}"/>
                  </a:ext>
                </a:extLst>
              </p:cNvPr>
              <p:cNvSpPr/>
              <p:nvPr/>
            </p:nvSpPr>
            <p:spPr>
              <a:xfrm>
                <a:off x="6371486" y="4881449"/>
                <a:ext cx="5908797" cy="1009187"/>
              </a:xfrm>
              <a:prstGeom prst="rect">
                <a:avLst/>
              </a:prstGeom>
            </p:spPr>
            <p:txBody>
              <a:bodyPr wrap="none">
                <a:spAutoFit/>
              </a:bodyPr>
              <a:lstStyle/>
              <a:p>
                <a:r>
                  <a:rPr lang="en-US" sz="1400" b="1" dirty="0">
                    <a:latin typeface="Cambria Math" panose="02040503050406030204" pitchFamily="18" charset="0"/>
                  </a:rPr>
                  <a:t>Where:</a:t>
                </a: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𝑅</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e>
                      </m:d>
                      <m:r>
                        <a:rPr lang="en-US" sz="1400" b="0" i="1" smtClean="0">
                          <a:latin typeface="Cambria Math" panose="02040503050406030204" pitchFamily="18" charset="0"/>
                        </a:rPr>
                        <m:t>−</m:t>
                      </m:r>
                      <m:r>
                        <a:rPr lang="en-US" sz="1400" b="0" i="1" smtClean="0">
                          <a:latin typeface="Cambria Math" panose="02040503050406030204" pitchFamily="18" charset="0"/>
                        </a:rPr>
                        <m:t>𝑛𝑢𝑚𝑏𝑒𝑟</m:t>
                      </m:r>
                      <m:r>
                        <a:rPr lang="en-US" sz="1400" b="0" i="1" smtClean="0">
                          <a:latin typeface="Cambria Math" panose="02040503050406030204" pitchFamily="18" charset="0"/>
                        </a:rPr>
                        <m:t> </m:t>
                      </m:r>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𝑝𝑖𝑥𝑒𝑙𝑠</m:t>
                      </m:r>
                      <m:r>
                        <a:rPr lang="en-US" sz="1400" b="0" i="1" smtClean="0">
                          <a:latin typeface="Cambria Math" panose="02040503050406030204" pitchFamily="18" charset="0"/>
                        </a:rPr>
                        <m:t> </m:t>
                      </m:r>
                      <m:r>
                        <a:rPr lang="en-US" sz="1400" b="0" i="1" smtClean="0">
                          <a:latin typeface="Cambria Math" panose="02040503050406030204" pitchFamily="18" charset="0"/>
                        </a:rPr>
                        <m:t>𝑖𝑛</m:t>
                      </m:r>
                      <m:r>
                        <a:rPr lang="en-US" sz="1400" b="0" i="1" smtClean="0">
                          <a:latin typeface="Cambria Math" panose="02040503050406030204" pitchFamily="18" charset="0"/>
                        </a:rPr>
                        <m:t> </m:t>
                      </m:r>
                      <m:r>
                        <a:rPr lang="en-US" sz="1400" b="0" i="1" smtClean="0">
                          <a:latin typeface="Cambria Math" panose="02040503050406030204" pitchFamily="18" charset="0"/>
                        </a:rPr>
                        <m:t>𝑡</m:t>
                      </m:r>
                      <m:r>
                        <a:rPr lang="en-US" sz="1400" b="0" i="1" smtClean="0">
                          <a:latin typeface="Cambria Math" panose="02040503050406030204" pitchFamily="18" charset="0"/>
                        </a:rPr>
                        <m:t>h</m:t>
                      </m:r>
                      <m:r>
                        <a:rPr lang="en-US" sz="1400" b="0" i="1" smtClean="0">
                          <a:latin typeface="Cambria Math" panose="02040503050406030204" pitchFamily="18" charset="0"/>
                        </a:rPr>
                        <m:t>𝑒</m:t>
                      </m:r>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𝑖</m:t>
                          </m:r>
                        </m:e>
                        <m:sup>
                          <m:r>
                            <a:rPr lang="en-US" sz="1400" b="0" i="1" smtClean="0">
                              <a:latin typeface="Cambria Math" panose="02040503050406030204" pitchFamily="18" charset="0"/>
                            </a:rPr>
                            <m:t>𝑡</m:t>
                          </m:r>
                          <m:r>
                            <a:rPr lang="en-US" sz="1400" b="0" i="1" smtClean="0">
                              <a:latin typeface="Cambria Math" panose="02040503050406030204" pitchFamily="18" charset="0"/>
                            </a:rPr>
                            <m:t>h</m:t>
                          </m:r>
                        </m:sup>
                      </m:sSup>
                      <m:r>
                        <a:rPr lang="en-US" sz="1400" b="0" i="1" smtClean="0">
                          <a:latin typeface="Cambria Math" panose="02040503050406030204" pitchFamily="18" charset="0"/>
                        </a:rPr>
                        <m:t>𝑓𝑟𝑎𝑚𝑒</m:t>
                      </m:r>
                      <m:r>
                        <a:rPr lang="en-US" sz="1400" b="0" i="1" smtClean="0">
                          <a:latin typeface="Cambria Math" panose="02040503050406030204" pitchFamily="18" charset="0"/>
                        </a:rPr>
                        <m:t>, </m:t>
                      </m:r>
                      <m:r>
                        <a:rPr lang="en-US" sz="1400" b="0" i="1" smtClean="0">
                          <a:latin typeface="Cambria Math" panose="02040503050406030204" pitchFamily="18" charset="0"/>
                        </a:rPr>
                        <m:t>𝑤𝑖𝑡</m:t>
                      </m:r>
                      <m:r>
                        <a:rPr lang="en-US" sz="1400" b="0" i="1" smtClean="0">
                          <a:latin typeface="Cambria Math" panose="02040503050406030204" pitchFamily="18" charset="0"/>
                        </a:rPr>
                        <m:t>h</m:t>
                      </m:r>
                      <m:r>
                        <a:rPr lang="en-US" sz="1400" b="0" i="1" smtClean="0">
                          <a:latin typeface="Cambria Math" panose="02040503050406030204" pitchFamily="18" charset="0"/>
                        </a:rPr>
                        <m:t> </m:t>
                      </m:r>
                      <m:r>
                        <a:rPr lang="en-US" sz="1400" b="0" i="1" smtClean="0">
                          <a:latin typeface="Cambria Math" panose="02040503050406030204" pitchFamily="18" charset="0"/>
                        </a:rPr>
                        <m:t>𝑑𝑒𝑛𝑠𝑖𝑡𝑦</m:t>
                      </m:r>
                      <m:r>
                        <a:rPr lang="en-US" sz="1400" b="0" i="1" smtClean="0">
                          <a:latin typeface="Cambria Math" panose="02040503050406030204" pitchFamily="18" charset="0"/>
                        </a:rPr>
                        <m:t> </m:t>
                      </m:r>
                      <m:r>
                        <a:rPr lang="en-US" sz="1400" b="0" i="1" smtClean="0">
                          <a:latin typeface="Cambria Math" panose="02040503050406030204" pitchFamily="18" charset="0"/>
                        </a:rPr>
                        <m:t>𝑎𝑏𝑜𝑣𝑒</m:t>
                      </m:r>
                      <m:r>
                        <a:rPr lang="en-US" sz="1400" b="0" i="1" smtClean="0">
                          <a:latin typeface="Cambria Math" panose="02040503050406030204" pitchFamily="18" charset="0"/>
                        </a:rPr>
                        <m:t> </m:t>
                      </m:r>
                      <m:r>
                        <a:rPr lang="en-US" sz="1400" b="0" i="1" smtClean="0">
                          <a:latin typeface="Cambria Math" panose="02040503050406030204" pitchFamily="18" charset="0"/>
                        </a:rPr>
                        <m:t>𝑡</m:t>
                      </m:r>
                      <m:r>
                        <a:rPr lang="en-US" sz="1400" b="0" i="1" smtClean="0">
                          <a:latin typeface="Cambria Math" panose="02040503050406030204" pitchFamily="18" charset="0"/>
                        </a:rPr>
                        <m:t>h</m:t>
                      </m:r>
                      <m:r>
                        <a:rPr lang="en-US" sz="1400" b="0" i="1" smtClean="0">
                          <a:latin typeface="Cambria Math" panose="02040503050406030204" pitchFamily="18" charset="0"/>
                        </a:rPr>
                        <m:t>𝑟𝑒𝑠</m:t>
                      </m:r>
                      <m:r>
                        <a:rPr lang="en-US" sz="1400" b="0" i="1" smtClean="0">
                          <a:latin typeface="Cambria Math" panose="02040503050406030204" pitchFamily="18" charset="0"/>
                        </a:rPr>
                        <m:t>h</m:t>
                      </m:r>
                      <m:r>
                        <a:rPr lang="en-US" sz="1400" b="0" i="1" smtClean="0">
                          <a:latin typeface="Cambria Math" panose="02040503050406030204" pitchFamily="18" charset="0"/>
                        </a:rPr>
                        <m:t>𝑜𝑙𝑑</m:t>
                      </m:r>
                    </m:oMath>
                  </m:oMathPara>
                </a14:m>
                <a:endParaRPr lang="en-US" sz="1400" i="1" dirty="0">
                  <a:latin typeface="Cambria Math" panose="02040503050406030204" pitchFamily="18" charset="0"/>
                </a:endParaRPr>
              </a:p>
              <a:p>
                <a:r>
                  <a:rPr lang="en-US" sz="2000" b="0" i="1" baseline="-25000" dirty="0">
                    <a:latin typeface="Cambria Math" panose="02040503050406030204" pitchFamily="18" charset="0"/>
                  </a:rPr>
                  <a:t>N</a:t>
                </a:r>
                <a:r>
                  <a:rPr lang="en-US" sz="2000" i="1" baseline="-25000" dirty="0">
                    <a:latin typeface="Cambria Math" panose="02040503050406030204" pitchFamily="18" charset="0"/>
                  </a:rPr>
                  <a:t> – number of pixels in the i-th frame</a:t>
                </a:r>
                <a:endParaRPr lang="en-US" sz="2000" b="0" i="1" baseline="-25000" dirty="0">
                  <a:latin typeface="Cambria Math" panose="02040503050406030204" pitchFamily="18" charset="0"/>
                </a:endParaRPr>
              </a:p>
              <a:p>
                <a:endParaRPr lang="en-US" dirty="0"/>
              </a:p>
            </p:txBody>
          </p:sp>
        </mc:Choice>
        <mc:Fallback xmlns="">
          <p:sp>
            <p:nvSpPr>
              <p:cNvPr id="9" name="Rectangle 8">
                <a:extLst>
                  <a:ext uri="{FF2B5EF4-FFF2-40B4-BE49-F238E27FC236}">
                    <a16:creationId xmlns:a16="http://schemas.microsoft.com/office/drawing/2014/main" id="{5D8D1A70-9939-4A78-ADB7-0C1522FAD8C9}"/>
                  </a:ext>
                </a:extLst>
              </p:cNvPr>
              <p:cNvSpPr>
                <a:spLocks noRot="1" noChangeAspect="1" noMove="1" noResize="1" noEditPoints="1" noAdjustHandles="1" noChangeArrowheads="1" noChangeShapeType="1" noTextEdit="1"/>
              </p:cNvSpPr>
              <p:nvPr/>
            </p:nvSpPr>
            <p:spPr>
              <a:xfrm>
                <a:off x="6371486" y="4881449"/>
                <a:ext cx="5908797" cy="1009187"/>
              </a:xfrm>
              <a:prstGeom prst="rect">
                <a:avLst/>
              </a:prstGeom>
              <a:blipFill>
                <a:blip r:embed="rId5"/>
                <a:stretch>
                  <a:fillRect l="-310" t="-1818"/>
                </a:stretch>
              </a:blipFill>
            </p:spPr>
            <p:txBody>
              <a:bodyPr/>
              <a:lstStyle/>
              <a:p>
                <a:r>
                  <a:rPr lang="en-US">
                    <a:noFill/>
                  </a:rPr>
                  <a:t> </a:t>
                </a:r>
              </a:p>
            </p:txBody>
          </p:sp>
        </mc:Fallback>
      </mc:AlternateContent>
    </p:spTree>
    <p:extLst>
      <p:ext uri="{BB962C8B-B14F-4D97-AF65-F5344CB8AC3E}">
        <p14:creationId xmlns:p14="http://schemas.microsoft.com/office/powerpoint/2010/main" val="298148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5F4D0-7272-49E9-BCB6-C7A2143C782E}"/>
              </a:ext>
            </a:extLst>
          </p:cNvPr>
          <p:cNvPicPr>
            <a:picLocks noChangeAspect="1"/>
          </p:cNvPicPr>
          <p:nvPr/>
        </p:nvPicPr>
        <p:blipFill rotWithShape="1">
          <a:blip r:embed="rId3"/>
          <a:srcRect b="3981"/>
          <a:stretch/>
        </p:blipFill>
        <p:spPr>
          <a:xfrm>
            <a:off x="863775" y="3660116"/>
            <a:ext cx="7471834" cy="2595645"/>
          </a:xfrm>
          <a:prstGeom prst="rect">
            <a:avLst/>
          </a:prstGeom>
        </p:spPr>
      </p:pic>
      <p:sp>
        <p:nvSpPr>
          <p:cNvPr id="5" name="כותרת 1">
            <a:extLst>
              <a:ext uri="{FF2B5EF4-FFF2-40B4-BE49-F238E27FC236}">
                <a16:creationId xmlns:a16="http://schemas.microsoft.com/office/drawing/2014/main" id="{9682BF4A-9717-4DDC-A7C2-04BE4D3A543A}"/>
              </a:ext>
            </a:extLst>
          </p:cNvPr>
          <p:cNvSpPr txBox="1">
            <a:spLocks/>
          </p:cNvSpPr>
          <p:nvPr/>
        </p:nvSpPr>
        <p:spPr>
          <a:xfrm>
            <a:off x="990596" y="130217"/>
            <a:ext cx="6376004"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Chosen Technique Advantages</a:t>
            </a:r>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984091" y="795559"/>
            <a:ext cx="8889527" cy="388077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a:t>Robustness for different light conditions</a:t>
            </a:r>
          </a:p>
          <a:p>
            <a:r>
              <a:rPr lang="en-US" sz="2400" dirty="0"/>
              <a:t>Robustness for different user skin characteristics </a:t>
            </a:r>
          </a:p>
          <a:p>
            <a:r>
              <a:rPr lang="en-US" sz="2400" dirty="0"/>
              <a:t>Robustness in </a:t>
            </a:r>
            <a:r>
              <a:rPr lang="en-US" sz="2400" dirty="0">
                <a:ea typeface="Calibri" panose="020F0502020204030204" pitchFamily="34" charset="0"/>
                <a:cs typeface="Arial" panose="020B0604020202020204" pitchFamily="34" charset="0"/>
              </a:rPr>
              <a:t>cases of wrong usage</a:t>
            </a:r>
            <a:endParaRPr lang="en-US" sz="2400" dirty="0"/>
          </a:p>
          <a:p>
            <a:r>
              <a:rPr lang="en-US" sz="2400" dirty="0"/>
              <a:t>Online calculation</a:t>
            </a:r>
          </a:p>
          <a:p>
            <a:pPr marL="0" indent="0">
              <a:buNone/>
            </a:pPr>
            <a:endParaRPr lang="en-US" dirty="0">
              <a:ea typeface="Calibri" panose="020F0502020204030204" pitchFamily="34" charset="0"/>
              <a:cs typeface="Arial" panose="020B0604020202020204" pitchFamily="34" charset="0"/>
            </a:endParaRPr>
          </a:p>
          <a:p>
            <a:r>
              <a:rPr lang="en-US" sz="2400" dirty="0">
                <a:ea typeface="Calibri" panose="020F0502020204030204" pitchFamily="34" charset="0"/>
                <a:cs typeface="Arial" panose="020B0604020202020204" pitchFamily="34" charset="0"/>
              </a:rPr>
              <a:t>Online calculation limitations</a:t>
            </a:r>
            <a:endParaRPr lang="he-IL" sz="2400" dirty="0">
              <a:ea typeface="Calibri" panose="020F0502020204030204" pitchFamily="34" charset="0"/>
              <a:cs typeface="Arial" panose="020B0604020202020204" pitchFamily="34" charset="0"/>
            </a:endParaRPr>
          </a:p>
          <a:p>
            <a:endParaRPr lang="he-IL" dirty="0"/>
          </a:p>
        </p:txBody>
      </p:sp>
      <p:sp>
        <p:nvSpPr>
          <p:cNvPr id="6" name="כותרת 1">
            <a:extLst>
              <a:ext uri="{FF2B5EF4-FFF2-40B4-BE49-F238E27FC236}">
                <a16:creationId xmlns:a16="http://schemas.microsoft.com/office/drawing/2014/main" id="{B8F6ED13-25C0-479E-99F4-D9A94342BA38}"/>
              </a:ext>
            </a:extLst>
          </p:cNvPr>
          <p:cNvSpPr txBox="1">
            <a:spLocks/>
          </p:cNvSpPr>
          <p:nvPr/>
        </p:nvSpPr>
        <p:spPr>
          <a:xfrm>
            <a:off x="984091" y="2653325"/>
            <a:ext cx="3458707" cy="69305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ea typeface="Calibri" panose="020F0502020204030204" pitchFamily="34" charset="0"/>
                <a:cs typeface="Arial" panose="020B0604020202020204" pitchFamily="34" charset="0"/>
              </a:rPr>
              <a:t>Disadvantages</a:t>
            </a:r>
            <a:endParaRPr lang="en-US"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fld id="{E31375A4-56A4-47D6-9801-1991572033F7}" type="slidenum">
              <a:rPr lang="he-IL" sz="1200" smtClean="0"/>
              <a:pPr/>
              <a:t>17</a:t>
            </a:fld>
            <a:endParaRPr lang="he-IL" sz="1200" dirty="0"/>
          </a:p>
        </p:txBody>
      </p:sp>
    </p:spTree>
    <p:extLst>
      <p:ext uri="{BB962C8B-B14F-4D97-AF65-F5344CB8AC3E}">
        <p14:creationId xmlns:p14="http://schemas.microsoft.com/office/powerpoint/2010/main" val="337730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6B1945-0CBD-4C7B-9041-88FD7735BB63}"/>
              </a:ext>
            </a:extLst>
          </p:cNvPr>
          <p:cNvPicPr>
            <a:picLocks noChangeAspect="1"/>
          </p:cNvPicPr>
          <p:nvPr/>
        </p:nvPicPr>
        <p:blipFill>
          <a:blip r:embed="rId3"/>
          <a:stretch>
            <a:fillRect/>
          </a:stretch>
        </p:blipFill>
        <p:spPr>
          <a:xfrm>
            <a:off x="231979" y="1522477"/>
            <a:ext cx="11835050" cy="1823374"/>
          </a:xfrm>
          <a:prstGeom prst="rect">
            <a:avLst/>
          </a:prstGeom>
        </p:spPr>
      </p:pic>
      <p:pic>
        <p:nvPicPr>
          <p:cNvPr id="8" name="Picture 7">
            <a:extLst>
              <a:ext uri="{FF2B5EF4-FFF2-40B4-BE49-F238E27FC236}">
                <a16:creationId xmlns:a16="http://schemas.microsoft.com/office/drawing/2014/main" id="{187DFDD5-CF13-4715-A1B0-C87B8303D127}"/>
              </a:ext>
            </a:extLst>
          </p:cNvPr>
          <p:cNvPicPr>
            <a:picLocks noChangeAspect="1"/>
          </p:cNvPicPr>
          <p:nvPr/>
        </p:nvPicPr>
        <p:blipFill>
          <a:blip r:embed="rId4"/>
          <a:stretch>
            <a:fillRect/>
          </a:stretch>
        </p:blipFill>
        <p:spPr>
          <a:xfrm>
            <a:off x="327458" y="4237520"/>
            <a:ext cx="11728355" cy="1739186"/>
          </a:xfrm>
          <a:prstGeom prst="rect">
            <a:avLst/>
          </a:prstGeom>
        </p:spPr>
      </p:pic>
      <p:sp>
        <p:nvSpPr>
          <p:cNvPr id="11" name="כותרת 1">
            <a:extLst>
              <a:ext uri="{FF2B5EF4-FFF2-40B4-BE49-F238E27FC236}">
                <a16:creationId xmlns:a16="http://schemas.microsoft.com/office/drawing/2014/main" id="{4FAC1FBD-AAC4-4D6D-820F-45A34FB3C998}"/>
              </a:ext>
            </a:extLst>
          </p:cNvPr>
          <p:cNvSpPr txBox="1">
            <a:spLocks/>
          </p:cNvSpPr>
          <p:nvPr/>
        </p:nvSpPr>
        <p:spPr>
          <a:xfrm>
            <a:off x="677333" y="73161"/>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Our results by Galaxy s9 </a:t>
            </a:r>
            <a:endParaRPr lang="he-IL" dirty="0"/>
          </a:p>
        </p:txBody>
      </p:sp>
      <p:sp>
        <p:nvSpPr>
          <p:cNvPr id="5" name="Slide Number Placeholder 4">
            <a:extLst>
              <a:ext uri="{FF2B5EF4-FFF2-40B4-BE49-F238E27FC236}">
                <a16:creationId xmlns:a16="http://schemas.microsoft.com/office/drawing/2014/main" id="{E4ADDB85-9958-4A8E-AF9E-8BD073AFC540}"/>
              </a:ext>
            </a:extLst>
          </p:cNvPr>
          <p:cNvSpPr>
            <a:spLocks noGrp="1"/>
          </p:cNvSpPr>
          <p:nvPr>
            <p:ph type="sldNum" sz="quarter" idx="12"/>
          </p:nvPr>
        </p:nvSpPr>
        <p:spPr>
          <a:xfrm>
            <a:off x="8590663" y="5965915"/>
            <a:ext cx="683339" cy="365125"/>
          </a:xfrm>
        </p:spPr>
        <p:txBody>
          <a:bodyPr/>
          <a:lstStyle/>
          <a:p>
            <a:fld id="{E31375A4-56A4-47D6-9801-1991572033F7}" type="slidenum">
              <a:rPr lang="he-IL" sz="1200" smtClean="0"/>
              <a:pPr/>
              <a:t>18</a:t>
            </a:fld>
            <a:endParaRPr lang="he-IL" sz="1200" dirty="0"/>
          </a:p>
        </p:txBody>
      </p:sp>
      <p:cxnSp>
        <p:nvCxnSpPr>
          <p:cNvPr id="14" name="Straight Arrow Connector 13">
            <a:extLst>
              <a:ext uri="{FF2B5EF4-FFF2-40B4-BE49-F238E27FC236}">
                <a16:creationId xmlns:a16="http://schemas.microsoft.com/office/drawing/2014/main" id="{8646944A-FFA1-4B4B-A618-5C085B70F347}"/>
              </a:ext>
            </a:extLst>
          </p:cNvPr>
          <p:cNvCxnSpPr>
            <a:cxnSpLocks/>
          </p:cNvCxnSpPr>
          <p:nvPr/>
        </p:nvCxnSpPr>
        <p:spPr>
          <a:xfrm flipH="1">
            <a:off x="9021067" y="3964343"/>
            <a:ext cx="252935" cy="759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131F108-95DB-49E6-92B6-67E5C2E7CAD7}"/>
              </a:ext>
            </a:extLst>
          </p:cNvPr>
          <p:cNvSpPr txBox="1"/>
          <p:nvPr/>
        </p:nvSpPr>
        <p:spPr>
          <a:xfrm>
            <a:off x="8870412" y="3648420"/>
            <a:ext cx="1500651" cy="369332"/>
          </a:xfrm>
          <a:prstGeom prst="rect">
            <a:avLst/>
          </a:prstGeom>
          <a:noFill/>
        </p:spPr>
        <p:txBody>
          <a:bodyPr wrap="square" rtlCol="0">
            <a:spAutoFit/>
          </a:bodyPr>
          <a:lstStyle/>
          <a:p>
            <a:r>
              <a:rPr lang="en-US" b="1" dirty="0">
                <a:solidFill>
                  <a:srgbClr val="00B0F0"/>
                </a:solidFill>
              </a:rPr>
              <a:t>Raw signal</a:t>
            </a:r>
          </a:p>
        </p:txBody>
      </p:sp>
      <p:sp>
        <p:nvSpPr>
          <p:cNvPr id="19" name="TextBox 18">
            <a:extLst>
              <a:ext uri="{FF2B5EF4-FFF2-40B4-BE49-F238E27FC236}">
                <a16:creationId xmlns:a16="http://schemas.microsoft.com/office/drawing/2014/main" id="{CCF82518-CA24-4C0B-A2DA-A2C9B0FB1852}"/>
              </a:ext>
            </a:extLst>
          </p:cNvPr>
          <p:cNvSpPr txBox="1"/>
          <p:nvPr/>
        </p:nvSpPr>
        <p:spPr>
          <a:xfrm>
            <a:off x="7466671" y="3706155"/>
            <a:ext cx="1040718" cy="338554"/>
          </a:xfrm>
          <a:prstGeom prst="rect">
            <a:avLst/>
          </a:prstGeom>
          <a:noFill/>
        </p:spPr>
        <p:txBody>
          <a:bodyPr wrap="square" rtlCol="0">
            <a:spAutoFit/>
          </a:bodyPr>
          <a:lstStyle/>
          <a:p>
            <a:r>
              <a:rPr lang="en-US" sz="1600" b="1" dirty="0">
                <a:solidFill>
                  <a:srgbClr val="FF0000"/>
                </a:solidFill>
              </a:rPr>
              <a:t>Baseline </a:t>
            </a:r>
          </a:p>
        </p:txBody>
      </p:sp>
      <p:cxnSp>
        <p:nvCxnSpPr>
          <p:cNvPr id="20" name="Straight Arrow Connector 19">
            <a:extLst>
              <a:ext uri="{FF2B5EF4-FFF2-40B4-BE49-F238E27FC236}">
                <a16:creationId xmlns:a16="http://schemas.microsoft.com/office/drawing/2014/main" id="{86F46E7B-7717-423A-86E0-75AF344DEADD}"/>
              </a:ext>
            </a:extLst>
          </p:cNvPr>
          <p:cNvCxnSpPr>
            <a:cxnSpLocks/>
          </p:cNvCxnSpPr>
          <p:nvPr/>
        </p:nvCxnSpPr>
        <p:spPr>
          <a:xfrm>
            <a:off x="7778472" y="4092682"/>
            <a:ext cx="1" cy="1295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CF9CBB4-58DA-4588-ADEB-589EA8C95AA6}"/>
              </a:ext>
            </a:extLst>
          </p:cNvPr>
          <p:cNvSpPr txBox="1"/>
          <p:nvPr/>
        </p:nvSpPr>
        <p:spPr>
          <a:xfrm>
            <a:off x="5298803" y="1355802"/>
            <a:ext cx="1586837" cy="523220"/>
          </a:xfrm>
          <a:prstGeom prst="rect">
            <a:avLst/>
          </a:prstGeom>
          <a:noFill/>
        </p:spPr>
        <p:txBody>
          <a:bodyPr wrap="square" rtlCol="0">
            <a:spAutoFit/>
          </a:bodyPr>
          <a:lstStyle/>
          <a:p>
            <a:r>
              <a:rPr lang="en-US" sz="2800" b="1" dirty="0"/>
              <a:t>At rest </a:t>
            </a:r>
          </a:p>
        </p:txBody>
      </p:sp>
      <p:sp>
        <p:nvSpPr>
          <p:cNvPr id="24" name="TextBox 23">
            <a:extLst>
              <a:ext uri="{FF2B5EF4-FFF2-40B4-BE49-F238E27FC236}">
                <a16:creationId xmlns:a16="http://schemas.microsoft.com/office/drawing/2014/main" id="{2D3F4361-6023-4CB3-9976-94BC6A423955}"/>
              </a:ext>
            </a:extLst>
          </p:cNvPr>
          <p:cNvSpPr txBox="1"/>
          <p:nvPr/>
        </p:nvSpPr>
        <p:spPr>
          <a:xfrm>
            <a:off x="4540512" y="4044709"/>
            <a:ext cx="2631829" cy="523220"/>
          </a:xfrm>
          <a:prstGeom prst="rect">
            <a:avLst/>
          </a:prstGeom>
          <a:noFill/>
        </p:spPr>
        <p:txBody>
          <a:bodyPr wrap="square" rtlCol="0">
            <a:spAutoFit/>
          </a:bodyPr>
          <a:lstStyle/>
          <a:p>
            <a:r>
              <a:rPr lang="en-US" sz="2800" b="1" dirty="0"/>
              <a:t>After exercise</a:t>
            </a:r>
          </a:p>
        </p:txBody>
      </p:sp>
      <p:sp>
        <p:nvSpPr>
          <p:cNvPr id="27" name="TextBox 26">
            <a:extLst>
              <a:ext uri="{FF2B5EF4-FFF2-40B4-BE49-F238E27FC236}">
                <a16:creationId xmlns:a16="http://schemas.microsoft.com/office/drawing/2014/main" id="{1BC906A4-3CB0-4E1F-8D9E-91B0A957715B}"/>
              </a:ext>
            </a:extLst>
          </p:cNvPr>
          <p:cNvSpPr txBox="1"/>
          <p:nvPr/>
        </p:nvSpPr>
        <p:spPr>
          <a:xfrm>
            <a:off x="5200080" y="5690450"/>
            <a:ext cx="895919" cy="369332"/>
          </a:xfrm>
          <a:prstGeom prst="rect">
            <a:avLst/>
          </a:prstGeom>
          <a:noFill/>
        </p:spPr>
        <p:txBody>
          <a:bodyPr wrap="square" rtlCol="0">
            <a:spAutoFit/>
          </a:bodyPr>
          <a:lstStyle/>
          <a:p>
            <a:pPr algn="ctr"/>
            <a:r>
              <a:rPr lang="en-US" b="1" dirty="0"/>
              <a:t>FPS</a:t>
            </a:r>
          </a:p>
        </p:txBody>
      </p:sp>
      <p:sp>
        <p:nvSpPr>
          <p:cNvPr id="22" name="TextBox 21">
            <a:extLst>
              <a:ext uri="{FF2B5EF4-FFF2-40B4-BE49-F238E27FC236}">
                <a16:creationId xmlns:a16="http://schemas.microsoft.com/office/drawing/2014/main" id="{965C638F-E5ED-4F95-9E58-83C792E84DEC}"/>
              </a:ext>
            </a:extLst>
          </p:cNvPr>
          <p:cNvSpPr txBox="1"/>
          <p:nvPr/>
        </p:nvSpPr>
        <p:spPr>
          <a:xfrm rot="16200000">
            <a:off x="-136487" y="2186173"/>
            <a:ext cx="763395" cy="369332"/>
          </a:xfrm>
          <a:prstGeom prst="rect">
            <a:avLst/>
          </a:prstGeom>
          <a:noFill/>
        </p:spPr>
        <p:txBody>
          <a:bodyPr wrap="square" rtlCol="0">
            <a:spAutoFit/>
          </a:bodyPr>
          <a:lstStyle/>
          <a:p>
            <a:r>
              <a:rPr lang="en-US" b="1" dirty="0"/>
              <a:t>Pulse</a:t>
            </a:r>
          </a:p>
        </p:txBody>
      </p:sp>
      <p:sp>
        <p:nvSpPr>
          <p:cNvPr id="28" name="TextBox 27">
            <a:extLst>
              <a:ext uri="{FF2B5EF4-FFF2-40B4-BE49-F238E27FC236}">
                <a16:creationId xmlns:a16="http://schemas.microsoft.com/office/drawing/2014/main" id="{EF0F9242-99E4-488F-936D-441020AA8E7A}"/>
              </a:ext>
            </a:extLst>
          </p:cNvPr>
          <p:cNvSpPr txBox="1"/>
          <p:nvPr/>
        </p:nvSpPr>
        <p:spPr>
          <a:xfrm>
            <a:off x="5200080" y="3161185"/>
            <a:ext cx="895919" cy="369332"/>
          </a:xfrm>
          <a:prstGeom prst="rect">
            <a:avLst/>
          </a:prstGeom>
          <a:noFill/>
        </p:spPr>
        <p:txBody>
          <a:bodyPr wrap="square" rtlCol="0">
            <a:spAutoFit/>
          </a:bodyPr>
          <a:lstStyle/>
          <a:p>
            <a:pPr algn="ctr"/>
            <a:r>
              <a:rPr lang="en-US" b="1" dirty="0"/>
              <a:t>FPS</a:t>
            </a:r>
          </a:p>
        </p:txBody>
      </p:sp>
      <p:sp>
        <p:nvSpPr>
          <p:cNvPr id="29" name="TextBox 28">
            <a:extLst>
              <a:ext uri="{FF2B5EF4-FFF2-40B4-BE49-F238E27FC236}">
                <a16:creationId xmlns:a16="http://schemas.microsoft.com/office/drawing/2014/main" id="{C59FECC1-04A9-4003-B143-DEAF3BD8A1C8}"/>
              </a:ext>
            </a:extLst>
          </p:cNvPr>
          <p:cNvSpPr txBox="1"/>
          <p:nvPr/>
        </p:nvSpPr>
        <p:spPr>
          <a:xfrm rot="16200000">
            <a:off x="-149719" y="4937697"/>
            <a:ext cx="763395" cy="369332"/>
          </a:xfrm>
          <a:prstGeom prst="rect">
            <a:avLst/>
          </a:prstGeom>
          <a:noFill/>
        </p:spPr>
        <p:txBody>
          <a:bodyPr wrap="square" rtlCol="0">
            <a:spAutoFit/>
          </a:bodyPr>
          <a:lstStyle/>
          <a:p>
            <a:r>
              <a:rPr lang="en-US" b="1" dirty="0"/>
              <a:t>Pulse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AF0260-FC47-4301-96A8-B3733AD03DF7}"/>
                  </a:ext>
                </a:extLst>
              </p:cNvPr>
              <p:cNvSpPr txBox="1"/>
              <p:nvPr/>
            </p:nvSpPr>
            <p:spPr>
              <a:xfrm>
                <a:off x="11670236" y="2903382"/>
                <a:ext cx="392455" cy="439223"/>
              </a:xfrm>
              <a:prstGeom prst="rect">
                <a:avLst/>
              </a:prstGeom>
              <a:solidFill>
                <a:schemeClr val="bg1"/>
              </a:solidFill>
            </p:spPr>
            <p:txBody>
              <a:bodyPr wrap="square" rtlCol="1">
                <a:spAutoFit/>
              </a:bodyPr>
              <a:lstStyle/>
              <a:p>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𝑺𝒆𝒄</m:t>
                          </m:r>
                        </m:num>
                        <m:den>
                          <m:r>
                            <a:rPr lang="en-US" sz="1200" b="1" i="1" smtClean="0">
                              <a:latin typeface="Cambria Math" panose="02040503050406030204" pitchFamily="18" charset="0"/>
                            </a:rPr>
                            <m:t>𝟑𝟎</m:t>
                          </m:r>
                        </m:den>
                      </m:f>
                    </m:oMath>
                  </m:oMathPara>
                </a14:m>
                <a:endParaRPr lang="he-IL" sz="1200" b="1" dirty="0"/>
              </a:p>
            </p:txBody>
          </p:sp>
        </mc:Choice>
        <mc:Fallback xmlns="">
          <p:sp>
            <p:nvSpPr>
              <p:cNvPr id="6" name="TextBox 5">
                <a:extLst>
                  <a:ext uri="{FF2B5EF4-FFF2-40B4-BE49-F238E27FC236}">
                    <a16:creationId xmlns:a16="http://schemas.microsoft.com/office/drawing/2014/main" id="{E2AF0260-FC47-4301-96A8-B3733AD03DF7}"/>
                  </a:ext>
                </a:extLst>
              </p:cNvPr>
              <p:cNvSpPr txBox="1">
                <a:spLocks noRot="1" noChangeAspect="1" noMove="1" noResize="1" noEditPoints="1" noAdjustHandles="1" noChangeArrowheads="1" noChangeShapeType="1" noTextEdit="1"/>
              </p:cNvSpPr>
              <p:nvPr/>
            </p:nvSpPr>
            <p:spPr>
              <a:xfrm>
                <a:off x="11670236" y="2903382"/>
                <a:ext cx="392455" cy="439223"/>
              </a:xfrm>
              <a:prstGeom prst="rect">
                <a:avLst/>
              </a:prstGeom>
              <a:blipFill>
                <a:blip r:embed="rId5"/>
                <a:stretch>
                  <a:fillRect r="-20000" b="-138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8A724FD-81B4-4514-8B82-231E230DC4CC}"/>
                  </a:ext>
                </a:extLst>
              </p:cNvPr>
              <p:cNvSpPr txBox="1"/>
              <p:nvPr/>
            </p:nvSpPr>
            <p:spPr>
              <a:xfrm>
                <a:off x="11655282" y="5519890"/>
                <a:ext cx="392455" cy="439223"/>
              </a:xfrm>
              <a:prstGeom prst="rect">
                <a:avLst/>
              </a:prstGeom>
              <a:solidFill>
                <a:schemeClr val="bg1"/>
              </a:solidFill>
            </p:spPr>
            <p:txBody>
              <a:bodyPr wrap="square" rtlCol="1">
                <a:spAutoFit/>
              </a:bodyPr>
              <a:lstStyle/>
              <a:p>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𝑺𝒆𝒄</m:t>
                          </m:r>
                        </m:num>
                        <m:den>
                          <m:r>
                            <a:rPr lang="en-US" sz="1200" b="1" i="1" smtClean="0">
                              <a:latin typeface="Cambria Math" panose="02040503050406030204" pitchFamily="18" charset="0"/>
                            </a:rPr>
                            <m:t>𝟑𝟎</m:t>
                          </m:r>
                        </m:den>
                      </m:f>
                    </m:oMath>
                  </m:oMathPara>
                </a14:m>
                <a:endParaRPr lang="he-IL" sz="1200" b="1" dirty="0"/>
              </a:p>
            </p:txBody>
          </p:sp>
        </mc:Choice>
        <mc:Fallback xmlns="">
          <p:sp>
            <p:nvSpPr>
              <p:cNvPr id="31" name="TextBox 30">
                <a:extLst>
                  <a:ext uri="{FF2B5EF4-FFF2-40B4-BE49-F238E27FC236}">
                    <a16:creationId xmlns:a16="http://schemas.microsoft.com/office/drawing/2014/main" id="{28A724FD-81B4-4514-8B82-231E230DC4CC}"/>
                  </a:ext>
                </a:extLst>
              </p:cNvPr>
              <p:cNvSpPr txBox="1">
                <a:spLocks noRot="1" noChangeAspect="1" noMove="1" noResize="1" noEditPoints="1" noAdjustHandles="1" noChangeArrowheads="1" noChangeShapeType="1" noTextEdit="1"/>
              </p:cNvSpPr>
              <p:nvPr/>
            </p:nvSpPr>
            <p:spPr>
              <a:xfrm>
                <a:off x="11655282" y="5519890"/>
                <a:ext cx="392455" cy="439223"/>
              </a:xfrm>
              <a:prstGeom prst="rect">
                <a:avLst/>
              </a:prstGeom>
              <a:blipFill>
                <a:blip r:embed="rId6"/>
                <a:stretch>
                  <a:fillRect r="-2031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2EB3CB0-4915-49B8-82B8-177D7D125856}"/>
                  </a:ext>
                </a:extLst>
              </p:cNvPr>
              <p:cNvSpPr txBox="1"/>
              <p:nvPr/>
            </p:nvSpPr>
            <p:spPr>
              <a:xfrm>
                <a:off x="217632" y="1335837"/>
                <a:ext cx="392455" cy="438069"/>
              </a:xfrm>
              <a:prstGeom prst="rect">
                <a:avLst/>
              </a:prstGeom>
              <a:solidFill>
                <a:schemeClr val="bg1"/>
              </a:solidFill>
            </p:spPr>
            <p:txBody>
              <a:bodyPr wrap="square" rtlCol="1">
                <a:spAutoFit/>
              </a:bodyPr>
              <a:lstStyle/>
              <a:p>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𝑵</m:t>
                          </m:r>
                        </m:num>
                        <m:den>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𝒎</m:t>
                              </m:r>
                            </m:e>
                            <m:sup>
                              <m:r>
                                <a:rPr lang="en-US" sz="1200" b="1" i="1" smtClean="0">
                                  <a:latin typeface="Cambria Math" panose="02040503050406030204" pitchFamily="18" charset="0"/>
                                </a:rPr>
                                <m:t>𝟐</m:t>
                              </m:r>
                            </m:sup>
                          </m:sSup>
                        </m:den>
                      </m:f>
                    </m:oMath>
                  </m:oMathPara>
                </a14:m>
                <a:endParaRPr lang="he-IL" sz="1200" b="1" dirty="0"/>
              </a:p>
            </p:txBody>
          </p:sp>
        </mc:Choice>
        <mc:Fallback xmlns="">
          <p:sp>
            <p:nvSpPr>
              <p:cNvPr id="32" name="TextBox 31">
                <a:extLst>
                  <a:ext uri="{FF2B5EF4-FFF2-40B4-BE49-F238E27FC236}">
                    <a16:creationId xmlns:a16="http://schemas.microsoft.com/office/drawing/2014/main" id="{D2EB3CB0-4915-49B8-82B8-177D7D125856}"/>
                  </a:ext>
                </a:extLst>
              </p:cNvPr>
              <p:cNvSpPr txBox="1">
                <a:spLocks noRot="1" noChangeAspect="1" noMove="1" noResize="1" noEditPoints="1" noAdjustHandles="1" noChangeArrowheads="1" noChangeShapeType="1" noTextEdit="1"/>
              </p:cNvSpPr>
              <p:nvPr/>
            </p:nvSpPr>
            <p:spPr>
              <a:xfrm>
                <a:off x="217632" y="1335837"/>
                <a:ext cx="392455" cy="438069"/>
              </a:xfrm>
              <a:prstGeom prst="rect">
                <a:avLst/>
              </a:prstGeom>
              <a:blipFill>
                <a:blip r:embed="rId7"/>
                <a:stretch>
                  <a:fillRect r="-12500"/>
                </a:stretch>
              </a:blipFill>
            </p:spPr>
            <p:txBody>
              <a:bodyPr/>
              <a:lstStyle/>
              <a:p>
                <a:r>
                  <a:rPr lang="he-IL">
                    <a:noFill/>
                  </a:rPr>
                  <a:t> </a:t>
                </a:r>
              </a:p>
            </p:txBody>
          </p:sp>
        </mc:Fallback>
      </mc:AlternateContent>
      <p:pic>
        <p:nvPicPr>
          <p:cNvPr id="25" name="Picture 24">
            <a:extLst>
              <a:ext uri="{FF2B5EF4-FFF2-40B4-BE49-F238E27FC236}">
                <a16:creationId xmlns:a16="http://schemas.microsoft.com/office/drawing/2014/main" id="{7E35BF5B-CFC2-4EB1-9901-5D8E6ECC767D}"/>
              </a:ext>
            </a:extLst>
          </p:cNvPr>
          <p:cNvPicPr>
            <a:picLocks noChangeAspect="1"/>
          </p:cNvPicPr>
          <p:nvPr/>
        </p:nvPicPr>
        <p:blipFill>
          <a:blip r:embed="rId8"/>
          <a:stretch>
            <a:fillRect/>
          </a:stretch>
        </p:blipFill>
        <p:spPr>
          <a:xfrm>
            <a:off x="0" y="821028"/>
            <a:ext cx="2654963" cy="535455"/>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0BE9C5A-D888-4773-ABFF-5451C9F813D5}"/>
                  </a:ext>
                </a:extLst>
              </p:cNvPr>
              <p:cNvSpPr txBox="1"/>
              <p:nvPr/>
            </p:nvSpPr>
            <p:spPr>
              <a:xfrm>
                <a:off x="169564" y="3982254"/>
                <a:ext cx="392455" cy="438069"/>
              </a:xfrm>
              <a:prstGeom prst="rect">
                <a:avLst/>
              </a:prstGeom>
              <a:solidFill>
                <a:schemeClr val="bg1"/>
              </a:solidFill>
            </p:spPr>
            <p:txBody>
              <a:bodyPr wrap="square" rtlCol="1">
                <a:spAutoFit/>
              </a:bodyPr>
              <a:lstStyle/>
              <a:p>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𝑵</m:t>
                          </m:r>
                        </m:num>
                        <m:den>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𝒎</m:t>
                              </m:r>
                            </m:e>
                            <m:sup>
                              <m:r>
                                <a:rPr lang="en-US" sz="1200" b="1" i="1" smtClean="0">
                                  <a:latin typeface="Cambria Math" panose="02040503050406030204" pitchFamily="18" charset="0"/>
                                </a:rPr>
                                <m:t>𝟐</m:t>
                              </m:r>
                            </m:sup>
                          </m:sSup>
                        </m:den>
                      </m:f>
                    </m:oMath>
                  </m:oMathPara>
                </a14:m>
                <a:endParaRPr lang="he-IL" sz="1200" b="1" dirty="0"/>
              </a:p>
            </p:txBody>
          </p:sp>
        </mc:Choice>
        <mc:Fallback xmlns="">
          <p:sp>
            <p:nvSpPr>
              <p:cNvPr id="33" name="TextBox 32">
                <a:extLst>
                  <a:ext uri="{FF2B5EF4-FFF2-40B4-BE49-F238E27FC236}">
                    <a16:creationId xmlns:a16="http://schemas.microsoft.com/office/drawing/2014/main" id="{10BE9C5A-D888-4773-ABFF-5451C9F813D5}"/>
                  </a:ext>
                </a:extLst>
              </p:cNvPr>
              <p:cNvSpPr txBox="1">
                <a:spLocks noRot="1" noChangeAspect="1" noMove="1" noResize="1" noEditPoints="1" noAdjustHandles="1" noChangeArrowheads="1" noChangeShapeType="1" noTextEdit="1"/>
              </p:cNvSpPr>
              <p:nvPr/>
            </p:nvSpPr>
            <p:spPr>
              <a:xfrm>
                <a:off x="169564" y="3982254"/>
                <a:ext cx="392455" cy="438069"/>
              </a:xfrm>
              <a:prstGeom prst="rect">
                <a:avLst/>
              </a:prstGeom>
              <a:blipFill>
                <a:blip r:embed="rId7"/>
                <a:stretch>
                  <a:fillRect r="-12500"/>
                </a:stretch>
              </a:blipFill>
            </p:spPr>
            <p:txBody>
              <a:bodyPr/>
              <a:lstStyle/>
              <a:p>
                <a:r>
                  <a:rPr lang="he-IL">
                    <a:noFill/>
                  </a:rPr>
                  <a:t> </a:t>
                </a:r>
              </a:p>
            </p:txBody>
          </p:sp>
        </mc:Fallback>
      </mc:AlternateContent>
      <p:pic>
        <p:nvPicPr>
          <p:cNvPr id="26" name="Picture 25">
            <a:extLst>
              <a:ext uri="{FF2B5EF4-FFF2-40B4-BE49-F238E27FC236}">
                <a16:creationId xmlns:a16="http://schemas.microsoft.com/office/drawing/2014/main" id="{2928B90B-35F6-4699-953F-E2F3A4F0D570}"/>
              </a:ext>
            </a:extLst>
          </p:cNvPr>
          <p:cNvPicPr>
            <a:picLocks noChangeAspect="1"/>
          </p:cNvPicPr>
          <p:nvPr/>
        </p:nvPicPr>
        <p:blipFill>
          <a:blip r:embed="rId8"/>
          <a:stretch>
            <a:fillRect/>
          </a:stretch>
        </p:blipFill>
        <p:spPr>
          <a:xfrm>
            <a:off x="56359" y="3461047"/>
            <a:ext cx="2820343" cy="568809"/>
          </a:xfrm>
          <a:prstGeom prst="rect">
            <a:avLst/>
          </a:prstGeom>
        </p:spPr>
      </p:pic>
    </p:spTree>
    <p:extLst>
      <p:ext uri="{BB962C8B-B14F-4D97-AF65-F5344CB8AC3E}">
        <p14:creationId xmlns:p14="http://schemas.microsoft.com/office/powerpoint/2010/main" val="269137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745958" y="451676"/>
            <a:ext cx="6083838"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Cutting and up sampling</a:t>
            </a:r>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745958" y="1439314"/>
            <a:ext cx="9031588" cy="4287718"/>
          </a:xfrm>
          <a:prstGeom prst="rect">
            <a:avLst/>
          </a:prstGeom>
        </p:spPr>
        <p:txBody>
          <a:bodyPr>
            <a:normAutofit fontScale="4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5900" dirty="0"/>
              <a:t>Problems:</a:t>
            </a:r>
          </a:p>
          <a:p>
            <a:pPr lvl="1"/>
            <a:r>
              <a:rPr lang="en-US" sz="5900" dirty="0"/>
              <a:t>Video recorded at 30 FPS, and the MIMIC has 125 FPS signals.</a:t>
            </a:r>
          </a:p>
          <a:p>
            <a:pPr lvl="1"/>
            <a:r>
              <a:rPr lang="en-US" sz="5900" dirty="0"/>
              <a:t>Video to PPG algorithm didn’t give satisfying result at the edges.</a:t>
            </a:r>
          </a:p>
          <a:p>
            <a:pPr marL="457200" lvl="1" indent="0">
              <a:buNone/>
            </a:pPr>
            <a:endParaRPr lang="en-US" sz="5900" dirty="0"/>
          </a:p>
          <a:p>
            <a:r>
              <a:rPr lang="en-US" sz="5900" dirty="0"/>
              <a:t>Solutions:</a:t>
            </a:r>
          </a:p>
          <a:p>
            <a:pPr lvl="1"/>
            <a:r>
              <a:rPr lang="en-US" sz="5900" dirty="0"/>
              <a:t>Up sampling the PPG signal from 30 to 125</a:t>
            </a:r>
          </a:p>
          <a:p>
            <a:pPr lvl="1"/>
            <a:r>
              <a:rPr lang="en-US" sz="5900" dirty="0"/>
              <a:t>Record a 40 sec video and cut the PPG signal to 30sec after video to PPG algorithm</a:t>
            </a:r>
          </a:p>
          <a:p>
            <a:pPr lvl="1"/>
            <a:endParaRPr lang="en-US" sz="2600" dirty="0"/>
          </a:p>
          <a:p>
            <a:endParaRPr lang="en-US" sz="2800" dirty="0">
              <a:ea typeface="Calibri" panose="020F0502020204030204" pitchFamily="34" charset="0"/>
              <a:cs typeface="Arial" panose="020B0604020202020204" pitchFamily="34" charset="0"/>
            </a:endParaRPr>
          </a:p>
          <a:p>
            <a:endParaRPr lang="en-US" sz="2800" dirty="0">
              <a:ea typeface="Calibri" panose="020F0502020204030204" pitchFamily="34" charset="0"/>
              <a:cs typeface="Arial" panose="020B0604020202020204" pitchFamily="34" charset="0"/>
            </a:endParaRPr>
          </a:p>
          <a:p>
            <a:endParaRPr lang="he-IL" sz="2800"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spTree>
    <p:extLst>
      <p:ext uri="{BB962C8B-B14F-4D97-AF65-F5344CB8AC3E}">
        <p14:creationId xmlns:p14="http://schemas.microsoft.com/office/powerpoint/2010/main" val="227345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l" rtl="0"/>
            <a:r>
              <a:rPr lang="en-US" dirty="0"/>
              <a:t>Presentation Outline</a:t>
            </a:r>
            <a:endParaRPr lang="he-IL" dirty="0"/>
          </a:p>
        </p:txBody>
      </p:sp>
      <p:sp>
        <p:nvSpPr>
          <p:cNvPr id="3" name="מציין מיקום תוכן 2"/>
          <p:cNvSpPr>
            <a:spLocks noGrp="1"/>
          </p:cNvSpPr>
          <p:nvPr>
            <p:ph idx="1"/>
          </p:nvPr>
        </p:nvSpPr>
        <p:spPr>
          <a:xfrm>
            <a:off x="736518" y="1782216"/>
            <a:ext cx="8596668" cy="3880773"/>
          </a:xfrm>
        </p:spPr>
        <p:txBody>
          <a:bodyPr>
            <a:normAutofit/>
          </a:bodyPr>
          <a:lstStyle/>
          <a:p>
            <a:pPr algn="l" rtl="0"/>
            <a:r>
              <a:rPr lang="en-US" sz="3200" dirty="0"/>
              <a:t>Project’s goal</a:t>
            </a:r>
          </a:p>
          <a:p>
            <a:r>
              <a:rPr lang="en-US" sz="3200" dirty="0"/>
              <a:t>Motivation and Challenges</a:t>
            </a:r>
          </a:p>
          <a:p>
            <a:r>
              <a:rPr lang="en-US" sz="3200" dirty="0"/>
              <a:t>Previous </a:t>
            </a:r>
            <a:r>
              <a:rPr lang="en-US" sz="3200" dirty="0">
                <a:solidFill>
                  <a:srgbClr val="404040"/>
                </a:solidFill>
              </a:rPr>
              <a:t>projects</a:t>
            </a:r>
            <a:r>
              <a:rPr lang="en-US" sz="3200" dirty="0"/>
              <a:t>’ work</a:t>
            </a:r>
          </a:p>
          <a:p>
            <a:r>
              <a:rPr lang="en-US" sz="3200" dirty="0">
                <a:solidFill>
                  <a:srgbClr val="404040"/>
                </a:solidFill>
              </a:rPr>
              <a:t>Building a dataset</a:t>
            </a:r>
          </a:p>
          <a:p>
            <a:r>
              <a:rPr lang="en-US" sz="3200" dirty="0">
                <a:solidFill>
                  <a:srgbClr val="404040"/>
                </a:solidFill>
              </a:rPr>
              <a:t>Model training</a:t>
            </a:r>
            <a:endParaRPr lang="he-IL" sz="3200" dirty="0">
              <a:solidFill>
                <a:srgbClr val="404040"/>
              </a:solidFill>
            </a:endParaRPr>
          </a:p>
        </p:txBody>
      </p:sp>
      <p:sp>
        <p:nvSpPr>
          <p:cNvPr id="4" name="Slide Number Placeholder 3">
            <a:extLst>
              <a:ext uri="{FF2B5EF4-FFF2-40B4-BE49-F238E27FC236}">
                <a16:creationId xmlns:a16="http://schemas.microsoft.com/office/drawing/2014/main" id="{14DAB85D-C9F4-492A-A30A-274EBBEA6121}"/>
              </a:ext>
            </a:extLst>
          </p:cNvPr>
          <p:cNvSpPr>
            <a:spLocks noGrp="1"/>
          </p:cNvSpPr>
          <p:nvPr>
            <p:ph type="sldNum" sz="quarter" idx="12"/>
          </p:nvPr>
        </p:nvSpPr>
        <p:spPr>
          <a:xfrm>
            <a:off x="8590663" y="5883275"/>
            <a:ext cx="683339" cy="365125"/>
          </a:xfrm>
        </p:spPr>
        <p:txBody>
          <a:bodyPr/>
          <a:lstStyle/>
          <a:p>
            <a:fld id="{E31375A4-56A4-47D6-9801-1991572033F7}" type="slidenum">
              <a:rPr lang="he-IL" sz="1200" smtClean="0"/>
              <a:pPr/>
              <a:t>2</a:t>
            </a:fld>
            <a:endParaRPr lang="he-IL" sz="1200" dirty="0"/>
          </a:p>
        </p:txBody>
      </p:sp>
    </p:spTree>
    <p:extLst>
      <p:ext uri="{BB962C8B-B14F-4D97-AF65-F5344CB8AC3E}">
        <p14:creationId xmlns:p14="http://schemas.microsoft.com/office/powerpoint/2010/main" val="200931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2325085" y="136913"/>
            <a:ext cx="6083838"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Cutting and up sampling</a:t>
            </a:r>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grpSp>
        <p:nvGrpSpPr>
          <p:cNvPr id="3" name="Group 2">
            <a:extLst>
              <a:ext uri="{FF2B5EF4-FFF2-40B4-BE49-F238E27FC236}">
                <a16:creationId xmlns:a16="http://schemas.microsoft.com/office/drawing/2014/main" id="{E12FE082-03E9-4F1D-95F0-6D9475C0F410}"/>
              </a:ext>
            </a:extLst>
          </p:cNvPr>
          <p:cNvGrpSpPr/>
          <p:nvPr/>
        </p:nvGrpSpPr>
        <p:grpSpPr>
          <a:xfrm>
            <a:off x="-438058" y="920014"/>
            <a:ext cx="10928273" cy="5239583"/>
            <a:chOff x="350981" y="971872"/>
            <a:chExt cx="10928273" cy="5239583"/>
          </a:xfrm>
        </p:grpSpPr>
        <p:pic>
          <p:nvPicPr>
            <p:cNvPr id="4" name="Picture 3">
              <a:extLst>
                <a:ext uri="{FF2B5EF4-FFF2-40B4-BE49-F238E27FC236}">
                  <a16:creationId xmlns:a16="http://schemas.microsoft.com/office/drawing/2014/main" id="{DDEBC80E-8404-4112-85EF-0FF63AE93BE5}"/>
                </a:ext>
              </a:extLst>
            </p:cNvPr>
            <p:cNvPicPr>
              <a:picLocks noChangeAspect="1"/>
            </p:cNvPicPr>
            <p:nvPr/>
          </p:nvPicPr>
          <p:blipFill>
            <a:blip r:embed="rId3"/>
            <a:stretch>
              <a:fillRect/>
            </a:stretch>
          </p:blipFill>
          <p:spPr>
            <a:xfrm>
              <a:off x="350981" y="971872"/>
              <a:ext cx="10928273" cy="523958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1B2FC6A-98BA-4611-828A-0EADFBA0B452}"/>
                    </a:ext>
                  </a:extLst>
                </p:cNvPr>
                <p:cNvSpPr txBox="1"/>
                <p:nvPr/>
              </p:nvSpPr>
              <p:spPr>
                <a:xfrm>
                  <a:off x="10220127" y="2339964"/>
                  <a:ext cx="521764" cy="27699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r>
                          <a:rPr lang="en-US" sz="1200" b="1" i="1" smtClean="0">
                            <a:latin typeface="Cambria Math" panose="02040503050406030204" pitchFamily="18" charset="0"/>
                          </a:rPr>
                          <m:t>𝑺𝒆𝒄</m:t>
                        </m:r>
                        <m:r>
                          <a:rPr lang="en-US" sz="1200" b="1" i="1" smtClean="0">
                            <a:latin typeface="Cambria Math" panose="02040503050406030204" pitchFamily="18" charset="0"/>
                          </a:rPr>
                          <m:t>]</m:t>
                        </m:r>
                      </m:oMath>
                    </m:oMathPara>
                  </a14:m>
                  <a:endParaRPr lang="he-IL" sz="1200" b="1" dirty="0"/>
                </a:p>
              </p:txBody>
            </p:sp>
          </mc:Choice>
          <mc:Fallback xmlns="">
            <p:sp>
              <p:nvSpPr>
                <p:cNvPr id="6" name="TextBox 5">
                  <a:extLst>
                    <a:ext uri="{FF2B5EF4-FFF2-40B4-BE49-F238E27FC236}">
                      <a16:creationId xmlns:a16="http://schemas.microsoft.com/office/drawing/2014/main" id="{91B2FC6A-98BA-4611-828A-0EADFBA0B452}"/>
                    </a:ext>
                  </a:extLst>
                </p:cNvPr>
                <p:cNvSpPr txBox="1">
                  <a:spLocks noRot="1" noChangeAspect="1" noMove="1" noResize="1" noEditPoints="1" noAdjustHandles="1" noChangeArrowheads="1" noChangeShapeType="1" noTextEdit="1"/>
                </p:cNvSpPr>
                <p:nvPr/>
              </p:nvSpPr>
              <p:spPr>
                <a:xfrm>
                  <a:off x="10220127" y="2339964"/>
                  <a:ext cx="521764" cy="276999"/>
                </a:xfrm>
                <a:prstGeom prst="rect">
                  <a:avLst/>
                </a:prstGeom>
                <a:blipFill>
                  <a:blip r:embed="rId4"/>
                  <a:stretch>
                    <a:fillRect t="-2222" r="-11765" b="-1777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CE17B9-ABC4-4D02-BCCE-6F17BC273DFD}"/>
                    </a:ext>
                  </a:extLst>
                </p:cNvPr>
                <p:cNvSpPr txBox="1"/>
                <p:nvPr/>
              </p:nvSpPr>
              <p:spPr>
                <a:xfrm>
                  <a:off x="10236336" y="3846555"/>
                  <a:ext cx="521764" cy="27699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r>
                          <a:rPr lang="en-US" sz="1200" b="1" i="1" smtClean="0">
                            <a:latin typeface="Cambria Math" panose="02040503050406030204" pitchFamily="18" charset="0"/>
                          </a:rPr>
                          <m:t>𝑺𝒆𝒄</m:t>
                        </m:r>
                        <m:r>
                          <a:rPr lang="en-US" sz="1200" b="1" i="1" smtClean="0">
                            <a:latin typeface="Cambria Math" panose="02040503050406030204" pitchFamily="18" charset="0"/>
                          </a:rPr>
                          <m:t>]</m:t>
                        </m:r>
                      </m:oMath>
                    </m:oMathPara>
                  </a14:m>
                  <a:endParaRPr lang="he-IL" sz="1200" b="1" dirty="0"/>
                </a:p>
              </p:txBody>
            </p:sp>
          </mc:Choice>
          <mc:Fallback xmlns="">
            <p:sp>
              <p:nvSpPr>
                <p:cNvPr id="7" name="TextBox 6">
                  <a:extLst>
                    <a:ext uri="{FF2B5EF4-FFF2-40B4-BE49-F238E27FC236}">
                      <a16:creationId xmlns:a16="http://schemas.microsoft.com/office/drawing/2014/main" id="{A7CE17B9-ABC4-4D02-BCCE-6F17BC273DFD}"/>
                    </a:ext>
                  </a:extLst>
                </p:cNvPr>
                <p:cNvSpPr txBox="1">
                  <a:spLocks noRot="1" noChangeAspect="1" noMove="1" noResize="1" noEditPoints="1" noAdjustHandles="1" noChangeArrowheads="1" noChangeShapeType="1" noTextEdit="1"/>
                </p:cNvSpPr>
                <p:nvPr/>
              </p:nvSpPr>
              <p:spPr>
                <a:xfrm>
                  <a:off x="10236336" y="3846555"/>
                  <a:ext cx="521764" cy="276999"/>
                </a:xfrm>
                <a:prstGeom prst="rect">
                  <a:avLst/>
                </a:prstGeom>
                <a:blipFill>
                  <a:blip r:embed="rId5"/>
                  <a:stretch>
                    <a:fillRect t="-2222" r="-11628" b="-1777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8658E62-77D7-49F6-B565-B30B331B81CF}"/>
                    </a:ext>
                  </a:extLst>
                </p:cNvPr>
                <p:cNvSpPr txBox="1"/>
                <p:nvPr/>
              </p:nvSpPr>
              <p:spPr>
                <a:xfrm>
                  <a:off x="10241045" y="5420292"/>
                  <a:ext cx="521764" cy="27699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r>
                          <a:rPr lang="en-US" sz="1200" b="1" i="1" smtClean="0">
                            <a:latin typeface="Cambria Math" panose="02040503050406030204" pitchFamily="18" charset="0"/>
                          </a:rPr>
                          <m:t>𝑺𝒆𝒄</m:t>
                        </m:r>
                        <m:r>
                          <a:rPr lang="en-US" sz="1200" b="1" i="1" smtClean="0">
                            <a:latin typeface="Cambria Math" panose="02040503050406030204" pitchFamily="18" charset="0"/>
                          </a:rPr>
                          <m:t>]</m:t>
                        </m:r>
                      </m:oMath>
                    </m:oMathPara>
                  </a14:m>
                  <a:endParaRPr lang="he-IL" sz="1200" b="1" dirty="0"/>
                </a:p>
              </p:txBody>
            </p:sp>
          </mc:Choice>
          <mc:Fallback xmlns="">
            <p:sp>
              <p:nvSpPr>
                <p:cNvPr id="8" name="TextBox 7">
                  <a:extLst>
                    <a:ext uri="{FF2B5EF4-FFF2-40B4-BE49-F238E27FC236}">
                      <a16:creationId xmlns:a16="http://schemas.microsoft.com/office/drawing/2014/main" id="{68658E62-77D7-49F6-B565-B30B331B81CF}"/>
                    </a:ext>
                  </a:extLst>
                </p:cNvPr>
                <p:cNvSpPr txBox="1">
                  <a:spLocks noRot="1" noChangeAspect="1" noMove="1" noResize="1" noEditPoints="1" noAdjustHandles="1" noChangeArrowheads="1" noChangeShapeType="1" noTextEdit="1"/>
                </p:cNvSpPr>
                <p:nvPr/>
              </p:nvSpPr>
              <p:spPr>
                <a:xfrm>
                  <a:off x="10241045" y="5420292"/>
                  <a:ext cx="521764" cy="276999"/>
                </a:xfrm>
                <a:prstGeom prst="rect">
                  <a:avLst/>
                </a:prstGeom>
                <a:blipFill>
                  <a:blip r:embed="rId6"/>
                  <a:stretch>
                    <a:fillRect r="-10465" b="-15217"/>
                  </a:stretch>
                </a:blipFill>
              </p:spPr>
              <p:txBody>
                <a:bodyPr/>
                <a:lstStyle/>
                <a:p>
                  <a:r>
                    <a:rPr lang="he-IL">
                      <a:noFill/>
                    </a:rPr>
                    <a:t> </a:t>
                  </a:r>
                </a:p>
              </p:txBody>
            </p:sp>
          </mc:Fallback>
        </mc:AlternateContent>
        <p:sp>
          <p:nvSpPr>
            <p:cNvPr id="9" name="TextBox 8">
              <a:extLst>
                <a:ext uri="{FF2B5EF4-FFF2-40B4-BE49-F238E27FC236}">
                  <a16:creationId xmlns:a16="http://schemas.microsoft.com/office/drawing/2014/main" id="{351D2DBC-E723-445B-9731-891DDFEB6DF7}"/>
                </a:ext>
              </a:extLst>
            </p:cNvPr>
            <p:cNvSpPr txBox="1"/>
            <p:nvPr/>
          </p:nvSpPr>
          <p:spPr>
            <a:xfrm>
              <a:off x="5551061" y="5796199"/>
              <a:ext cx="895919" cy="276999"/>
            </a:xfrm>
            <a:prstGeom prst="rect">
              <a:avLst/>
            </a:prstGeom>
            <a:noFill/>
          </p:spPr>
          <p:txBody>
            <a:bodyPr wrap="square" rtlCol="0">
              <a:spAutoFit/>
            </a:bodyPr>
            <a:lstStyle/>
            <a:p>
              <a:pPr algn="ctr"/>
              <a:r>
                <a:rPr lang="en-US" sz="1200" dirty="0"/>
                <a:t>Time[Sec]</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3841C0-3981-47E4-B12D-98B79D02C889}"/>
                    </a:ext>
                  </a:extLst>
                </p:cNvPr>
                <p:cNvSpPr txBox="1"/>
                <p:nvPr/>
              </p:nvSpPr>
              <p:spPr>
                <a:xfrm rot="16200000">
                  <a:off x="992916" y="4897619"/>
                  <a:ext cx="895919" cy="354649"/>
                </a:xfrm>
                <a:prstGeom prst="rect">
                  <a:avLst/>
                </a:prstGeom>
                <a:noFill/>
              </p:spPr>
              <p:txBody>
                <a:bodyPr wrap="square" rtlCol="0">
                  <a:spAutoFit/>
                </a:bodyPr>
                <a:lstStyle/>
                <a:p>
                  <a:pPr algn="ctr"/>
                  <a:r>
                    <a:rPr lang="en-US" sz="1200" dirty="0"/>
                    <a:t>Pulse [</a:t>
                  </a: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𝑁</m:t>
                          </m:r>
                        </m:num>
                        <m:den>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𝑚</m:t>
                              </m:r>
                            </m:e>
                            <m:sup>
                              <m:r>
                                <a:rPr lang="en-US" sz="1200" b="0" i="1" smtClean="0">
                                  <a:latin typeface="Cambria Math" panose="02040503050406030204" pitchFamily="18" charset="0"/>
                                </a:rPr>
                                <m:t>2</m:t>
                              </m:r>
                            </m:sup>
                          </m:sSup>
                        </m:den>
                      </m:f>
                    </m:oMath>
                  </a14:m>
                  <a:r>
                    <a:rPr lang="en-US" sz="1200" dirty="0"/>
                    <a:t>]</a:t>
                  </a:r>
                </a:p>
              </p:txBody>
            </p:sp>
          </mc:Choice>
          <mc:Fallback xmlns="">
            <p:sp>
              <p:nvSpPr>
                <p:cNvPr id="10" name="TextBox 9">
                  <a:extLst>
                    <a:ext uri="{FF2B5EF4-FFF2-40B4-BE49-F238E27FC236}">
                      <a16:creationId xmlns:a16="http://schemas.microsoft.com/office/drawing/2014/main" id="{233841C0-3981-47E4-B12D-98B79D02C889}"/>
                    </a:ext>
                  </a:extLst>
                </p:cNvPr>
                <p:cNvSpPr txBox="1">
                  <a:spLocks noRot="1" noChangeAspect="1" noMove="1" noResize="1" noEditPoints="1" noAdjustHandles="1" noChangeArrowheads="1" noChangeShapeType="1" noTextEdit="1"/>
                </p:cNvSpPr>
                <p:nvPr/>
              </p:nvSpPr>
              <p:spPr>
                <a:xfrm rot="16200000">
                  <a:off x="992916" y="4897619"/>
                  <a:ext cx="895919" cy="354649"/>
                </a:xfrm>
                <a:prstGeom prst="rect">
                  <a:avLst/>
                </a:prstGeom>
                <a:blipFill>
                  <a:blip r:embed="rId7"/>
                  <a:stretch>
                    <a:fillRect r="-172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572C1F4-F6D7-4C4E-9A5D-3FCFCE7F4C6F}"/>
                    </a:ext>
                  </a:extLst>
                </p:cNvPr>
                <p:cNvSpPr txBox="1"/>
                <p:nvPr/>
              </p:nvSpPr>
              <p:spPr>
                <a:xfrm rot="16200000">
                  <a:off x="985940" y="3404406"/>
                  <a:ext cx="895919" cy="354649"/>
                </a:xfrm>
                <a:prstGeom prst="rect">
                  <a:avLst/>
                </a:prstGeom>
                <a:noFill/>
              </p:spPr>
              <p:txBody>
                <a:bodyPr wrap="square" rtlCol="0">
                  <a:spAutoFit/>
                </a:bodyPr>
                <a:lstStyle/>
                <a:p>
                  <a:pPr algn="ctr"/>
                  <a:r>
                    <a:rPr lang="en-US" sz="1200" dirty="0"/>
                    <a:t>Pulse [</a:t>
                  </a: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𝑁</m:t>
                          </m:r>
                        </m:num>
                        <m:den>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𝑚</m:t>
                              </m:r>
                            </m:e>
                            <m:sup>
                              <m:r>
                                <a:rPr lang="en-US" sz="1200" b="0" i="1" smtClean="0">
                                  <a:latin typeface="Cambria Math" panose="02040503050406030204" pitchFamily="18" charset="0"/>
                                </a:rPr>
                                <m:t>2</m:t>
                              </m:r>
                            </m:sup>
                          </m:sSup>
                        </m:den>
                      </m:f>
                    </m:oMath>
                  </a14:m>
                  <a:r>
                    <a:rPr lang="en-US" sz="1200" dirty="0"/>
                    <a:t>]</a:t>
                  </a:r>
                </a:p>
              </p:txBody>
            </p:sp>
          </mc:Choice>
          <mc:Fallback xmlns="">
            <p:sp>
              <p:nvSpPr>
                <p:cNvPr id="11" name="TextBox 10">
                  <a:extLst>
                    <a:ext uri="{FF2B5EF4-FFF2-40B4-BE49-F238E27FC236}">
                      <a16:creationId xmlns:a16="http://schemas.microsoft.com/office/drawing/2014/main" id="{B572C1F4-F6D7-4C4E-9A5D-3FCFCE7F4C6F}"/>
                    </a:ext>
                  </a:extLst>
                </p:cNvPr>
                <p:cNvSpPr txBox="1">
                  <a:spLocks noRot="1" noChangeAspect="1" noMove="1" noResize="1" noEditPoints="1" noAdjustHandles="1" noChangeArrowheads="1" noChangeShapeType="1" noTextEdit="1"/>
                </p:cNvSpPr>
                <p:nvPr/>
              </p:nvSpPr>
              <p:spPr>
                <a:xfrm rot="16200000">
                  <a:off x="985940" y="3404406"/>
                  <a:ext cx="895919" cy="354649"/>
                </a:xfrm>
                <a:prstGeom prst="rect">
                  <a:avLst/>
                </a:prstGeom>
                <a:blipFill>
                  <a:blip r:embed="rId8"/>
                  <a:stretch>
                    <a:fillRect r="-172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3844D2-BB14-4AB8-839F-C41DD3F4EDC7}"/>
                    </a:ext>
                  </a:extLst>
                </p:cNvPr>
                <p:cNvSpPr txBox="1"/>
                <p:nvPr/>
              </p:nvSpPr>
              <p:spPr>
                <a:xfrm rot="16200000">
                  <a:off x="985940" y="1780058"/>
                  <a:ext cx="895919" cy="354649"/>
                </a:xfrm>
                <a:prstGeom prst="rect">
                  <a:avLst/>
                </a:prstGeom>
                <a:noFill/>
              </p:spPr>
              <p:txBody>
                <a:bodyPr wrap="square" rtlCol="0">
                  <a:spAutoFit/>
                </a:bodyPr>
                <a:lstStyle/>
                <a:p>
                  <a:pPr algn="ctr"/>
                  <a:r>
                    <a:rPr lang="en-US" sz="1200" dirty="0"/>
                    <a:t>Pulse [</a:t>
                  </a: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𝑁</m:t>
                          </m:r>
                        </m:num>
                        <m:den>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𝑚</m:t>
                              </m:r>
                            </m:e>
                            <m:sup>
                              <m:r>
                                <a:rPr lang="en-US" sz="1200" b="0" i="1" smtClean="0">
                                  <a:latin typeface="Cambria Math" panose="02040503050406030204" pitchFamily="18" charset="0"/>
                                </a:rPr>
                                <m:t>2</m:t>
                              </m:r>
                            </m:sup>
                          </m:sSup>
                        </m:den>
                      </m:f>
                    </m:oMath>
                  </a14:m>
                  <a:r>
                    <a:rPr lang="en-US" sz="1200" dirty="0"/>
                    <a:t>]</a:t>
                  </a:r>
                </a:p>
              </p:txBody>
            </p:sp>
          </mc:Choice>
          <mc:Fallback xmlns="">
            <p:sp>
              <p:nvSpPr>
                <p:cNvPr id="12" name="TextBox 11">
                  <a:extLst>
                    <a:ext uri="{FF2B5EF4-FFF2-40B4-BE49-F238E27FC236}">
                      <a16:creationId xmlns:a16="http://schemas.microsoft.com/office/drawing/2014/main" id="{5D3844D2-BB14-4AB8-839F-C41DD3F4EDC7}"/>
                    </a:ext>
                  </a:extLst>
                </p:cNvPr>
                <p:cNvSpPr txBox="1">
                  <a:spLocks noRot="1" noChangeAspect="1" noMove="1" noResize="1" noEditPoints="1" noAdjustHandles="1" noChangeArrowheads="1" noChangeShapeType="1" noTextEdit="1"/>
                </p:cNvSpPr>
                <p:nvPr/>
              </p:nvSpPr>
              <p:spPr>
                <a:xfrm rot="16200000">
                  <a:off x="985940" y="1780058"/>
                  <a:ext cx="895919" cy="354649"/>
                </a:xfrm>
                <a:prstGeom prst="rect">
                  <a:avLst/>
                </a:prstGeom>
                <a:blipFill>
                  <a:blip r:embed="rId9"/>
                  <a:stretch>
                    <a:fillRect r="-1724"/>
                  </a:stretch>
                </a:blipFill>
              </p:spPr>
              <p:txBody>
                <a:bodyPr/>
                <a:lstStyle/>
                <a:p>
                  <a:r>
                    <a:rPr lang="he-IL">
                      <a:noFill/>
                    </a:rPr>
                    <a:t> </a:t>
                  </a:r>
                </a:p>
              </p:txBody>
            </p:sp>
          </mc:Fallback>
        </mc:AlternateContent>
      </p:grpSp>
    </p:spTree>
    <p:extLst>
      <p:ext uri="{BB962C8B-B14F-4D97-AF65-F5344CB8AC3E}">
        <p14:creationId xmlns:p14="http://schemas.microsoft.com/office/powerpoint/2010/main" val="143883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865377" y="705512"/>
            <a:ext cx="8699679"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Experimenting smartphone’s STFT results </a:t>
            </a:r>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865377" y="1488613"/>
            <a:ext cx="8596668" cy="388077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t>We had to do several code adjustments to work with smartphone’s videos</a:t>
            </a:r>
          </a:p>
          <a:p>
            <a:pPr marL="0" indent="0">
              <a:buNone/>
            </a:pPr>
            <a:endParaRPr lang="en-US" sz="2800" dirty="0"/>
          </a:p>
          <a:p>
            <a:r>
              <a:rPr lang="en-US" sz="2800" dirty="0"/>
              <a:t>Block: Video -&gt; PPG</a:t>
            </a:r>
          </a:p>
          <a:p>
            <a:r>
              <a:rPr lang="en-US" sz="2800" dirty="0"/>
              <a:t>Block: PPG -&gt; STFT</a:t>
            </a:r>
          </a:p>
          <a:p>
            <a:r>
              <a:rPr lang="en-US" sz="2800" dirty="0"/>
              <a:t>Block: STFT-&gt; Prediction  </a:t>
            </a:r>
            <a:endParaRPr lang="he-IL" sz="2600"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spTree>
    <p:extLst>
      <p:ext uri="{BB962C8B-B14F-4D97-AF65-F5344CB8AC3E}">
        <p14:creationId xmlns:p14="http://schemas.microsoft.com/office/powerpoint/2010/main" val="39078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721298" y="314763"/>
            <a:ext cx="6612448"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Converting PPG to STFT image</a:t>
            </a:r>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721298" y="999691"/>
            <a:ext cx="9197947" cy="388077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t>The NN work with 2D images of STFT.</a:t>
            </a:r>
          </a:p>
          <a:p>
            <a:r>
              <a:rPr lang="en-US" sz="2800" dirty="0"/>
              <a:t>The input was limited to 110x110 pixels image</a:t>
            </a:r>
          </a:p>
          <a:p>
            <a:r>
              <a:rPr lang="en-US" sz="2800" dirty="0"/>
              <a:t>We used a rectangle window in the STFT</a:t>
            </a:r>
          </a:p>
          <a:p>
            <a:pPr lvl="1"/>
            <a:r>
              <a:rPr lang="en-US" sz="2800" dirty="0"/>
              <a:t>The size of the window was set to get a length of 110 pixels at the end.</a:t>
            </a:r>
          </a:p>
          <a:p>
            <a:pPr lvl="1"/>
            <a:r>
              <a:rPr lang="en-US" sz="2800" dirty="0">
                <a:ea typeface="Calibri" panose="020F0502020204030204" pitchFamily="34" charset="0"/>
                <a:cs typeface="Arial" panose="020B0604020202020204" pitchFamily="34" charset="0"/>
              </a:rPr>
              <a:t>We cutdown and keep the 110 lowest frequency pixels to get most of the data out of it</a:t>
            </a:r>
          </a:p>
          <a:p>
            <a:endParaRPr lang="en-US" sz="2000" dirty="0">
              <a:ea typeface="Calibri" panose="020F0502020204030204" pitchFamily="34" charset="0"/>
              <a:cs typeface="Arial" panose="020B0604020202020204" pitchFamily="34" charset="0"/>
            </a:endParaRPr>
          </a:p>
          <a:p>
            <a:endParaRPr lang="he-IL" sz="2000"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grpSp>
        <p:nvGrpSpPr>
          <p:cNvPr id="8" name="Group 7">
            <a:extLst>
              <a:ext uri="{FF2B5EF4-FFF2-40B4-BE49-F238E27FC236}">
                <a16:creationId xmlns:a16="http://schemas.microsoft.com/office/drawing/2014/main" id="{E997B091-9A21-4267-B9C6-FF89EA675754}"/>
              </a:ext>
            </a:extLst>
          </p:cNvPr>
          <p:cNvGrpSpPr/>
          <p:nvPr/>
        </p:nvGrpSpPr>
        <p:grpSpPr>
          <a:xfrm>
            <a:off x="-600726" y="4682835"/>
            <a:ext cx="9846328" cy="1572925"/>
            <a:chOff x="350981" y="4291395"/>
            <a:chExt cx="10928273" cy="1920060"/>
          </a:xfrm>
        </p:grpSpPr>
        <p:pic>
          <p:nvPicPr>
            <p:cNvPr id="9" name="Picture 8">
              <a:extLst>
                <a:ext uri="{FF2B5EF4-FFF2-40B4-BE49-F238E27FC236}">
                  <a16:creationId xmlns:a16="http://schemas.microsoft.com/office/drawing/2014/main" id="{02747408-6671-49AA-898C-3FC4DC8BF92B}"/>
                </a:ext>
              </a:extLst>
            </p:cNvPr>
            <p:cNvPicPr>
              <a:picLocks noChangeAspect="1"/>
            </p:cNvPicPr>
            <p:nvPr/>
          </p:nvPicPr>
          <p:blipFill rotWithShape="1">
            <a:blip r:embed="rId3"/>
            <a:srcRect t="63355"/>
            <a:stretch/>
          </p:blipFill>
          <p:spPr>
            <a:xfrm>
              <a:off x="350981" y="4291395"/>
              <a:ext cx="10928273" cy="19200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8DC0B99-59A1-448B-BB42-6B8CD302C600}"/>
                    </a:ext>
                  </a:extLst>
                </p:cNvPr>
                <p:cNvSpPr txBox="1"/>
                <p:nvPr/>
              </p:nvSpPr>
              <p:spPr>
                <a:xfrm>
                  <a:off x="10241045" y="5420292"/>
                  <a:ext cx="521764" cy="27699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r>
                          <a:rPr lang="en-US" sz="1200" b="1" i="1" smtClean="0">
                            <a:latin typeface="Cambria Math" panose="02040503050406030204" pitchFamily="18" charset="0"/>
                          </a:rPr>
                          <m:t>𝑺𝒆𝒄</m:t>
                        </m:r>
                        <m:r>
                          <a:rPr lang="en-US" sz="1200" b="1" i="1" smtClean="0">
                            <a:latin typeface="Cambria Math" panose="02040503050406030204" pitchFamily="18" charset="0"/>
                          </a:rPr>
                          <m:t>]</m:t>
                        </m:r>
                      </m:oMath>
                    </m:oMathPara>
                  </a14:m>
                  <a:endParaRPr lang="he-IL" sz="1200" b="1" dirty="0"/>
                </a:p>
              </p:txBody>
            </p:sp>
          </mc:Choice>
          <mc:Fallback xmlns="">
            <p:sp>
              <p:nvSpPr>
                <p:cNvPr id="12" name="TextBox 11">
                  <a:extLst>
                    <a:ext uri="{FF2B5EF4-FFF2-40B4-BE49-F238E27FC236}">
                      <a16:creationId xmlns:a16="http://schemas.microsoft.com/office/drawing/2014/main" id="{38DC0B99-59A1-448B-BB42-6B8CD302C600}"/>
                    </a:ext>
                  </a:extLst>
                </p:cNvPr>
                <p:cNvSpPr txBox="1">
                  <a:spLocks noRot="1" noChangeAspect="1" noMove="1" noResize="1" noEditPoints="1" noAdjustHandles="1" noChangeArrowheads="1" noChangeShapeType="1" noTextEdit="1"/>
                </p:cNvSpPr>
                <p:nvPr/>
              </p:nvSpPr>
              <p:spPr>
                <a:xfrm>
                  <a:off x="10241045" y="5420292"/>
                  <a:ext cx="521764" cy="276999"/>
                </a:xfrm>
                <a:prstGeom prst="rect">
                  <a:avLst/>
                </a:prstGeom>
                <a:blipFill>
                  <a:blip r:embed="rId4"/>
                  <a:stretch>
                    <a:fillRect t="-2703" r="-24675" b="-43243"/>
                  </a:stretch>
                </a:blipFill>
              </p:spPr>
              <p:txBody>
                <a:bodyPr/>
                <a:lstStyle/>
                <a:p>
                  <a:r>
                    <a:rPr lang="he-IL">
                      <a:noFill/>
                    </a:rPr>
                    <a:t> </a:t>
                  </a:r>
                </a:p>
              </p:txBody>
            </p:sp>
          </mc:Fallback>
        </mc:AlternateContent>
        <p:sp>
          <p:nvSpPr>
            <p:cNvPr id="13" name="TextBox 12">
              <a:extLst>
                <a:ext uri="{FF2B5EF4-FFF2-40B4-BE49-F238E27FC236}">
                  <a16:creationId xmlns:a16="http://schemas.microsoft.com/office/drawing/2014/main" id="{A2CC3426-9D1E-4A07-B10E-CED2ACA17A79}"/>
                </a:ext>
              </a:extLst>
            </p:cNvPr>
            <p:cNvSpPr txBox="1"/>
            <p:nvPr/>
          </p:nvSpPr>
          <p:spPr>
            <a:xfrm>
              <a:off x="5551061" y="5796199"/>
              <a:ext cx="1043354" cy="338131"/>
            </a:xfrm>
            <a:prstGeom prst="rect">
              <a:avLst/>
            </a:prstGeom>
            <a:noFill/>
          </p:spPr>
          <p:txBody>
            <a:bodyPr wrap="square" rtlCol="0">
              <a:spAutoFit/>
            </a:bodyPr>
            <a:lstStyle/>
            <a:p>
              <a:pPr algn="ctr"/>
              <a:r>
                <a:rPr lang="en-US" sz="1200" dirty="0"/>
                <a:t>Time[Sec]</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2627E49-E946-4D0F-A81A-AE527594EE64}"/>
                    </a:ext>
                  </a:extLst>
                </p:cNvPr>
                <p:cNvSpPr txBox="1"/>
                <p:nvPr/>
              </p:nvSpPr>
              <p:spPr>
                <a:xfrm rot="16200000">
                  <a:off x="825122" y="4890735"/>
                  <a:ext cx="1231508" cy="393619"/>
                </a:xfrm>
                <a:prstGeom prst="rect">
                  <a:avLst/>
                </a:prstGeom>
                <a:noFill/>
              </p:spPr>
              <p:txBody>
                <a:bodyPr wrap="square" rtlCol="0">
                  <a:spAutoFit/>
                </a:bodyPr>
                <a:lstStyle/>
                <a:p>
                  <a:pPr algn="ctr"/>
                  <a:r>
                    <a:rPr lang="en-US" sz="1200" dirty="0"/>
                    <a:t>Pulse [</a:t>
                  </a: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𝑁</m:t>
                          </m:r>
                        </m:num>
                        <m:den>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𝑚</m:t>
                              </m:r>
                            </m:e>
                            <m:sup>
                              <m:r>
                                <a:rPr lang="en-US" sz="1200" b="0" i="1" smtClean="0">
                                  <a:latin typeface="Cambria Math" panose="02040503050406030204" pitchFamily="18" charset="0"/>
                                </a:rPr>
                                <m:t>2</m:t>
                              </m:r>
                            </m:sup>
                          </m:sSup>
                        </m:den>
                      </m:f>
                    </m:oMath>
                  </a14:m>
                  <a:r>
                    <a:rPr lang="en-US" sz="1200" dirty="0"/>
                    <a:t>]</a:t>
                  </a:r>
                </a:p>
              </p:txBody>
            </p:sp>
          </mc:Choice>
          <mc:Fallback xmlns="">
            <p:sp>
              <p:nvSpPr>
                <p:cNvPr id="14" name="TextBox 13">
                  <a:extLst>
                    <a:ext uri="{FF2B5EF4-FFF2-40B4-BE49-F238E27FC236}">
                      <a16:creationId xmlns:a16="http://schemas.microsoft.com/office/drawing/2014/main" id="{22627E49-E946-4D0F-A81A-AE527594EE64}"/>
                    </a:ext>
                  </a:extLst>
                </p:cNvPr>
                <p:cNvSpPr txBox="1">
                  <a:spLocks noRot="1" noChangeAspect="1" noMove="1" noResize="1" noEditPoints="1" noAdjustHandles="1" noChangeArrowheads="1" noChangeShapeType="1" noTextEdit="1"/>
                </p:cNvSpPr>
                <p:nvPr/>
              </p:nvSpPr>
              <p:spPr>
                <a:xfrm rot="16200000">
                  <a:off x="825122" y="4890735"/>
                  <a:ext cx="1231508" cy="393619"/>
                </a:xfrm>
                <a:prstGeom prst="rect">
                  <a:avLst/>
                </a:prstGeom>
                <a:blipFill>
                  <a:blip r:embed="rId5"/>
                  <a:stretch>
                    <a:fillRect/>
                  </a:stretch>
                </a:blipFill>
              </p:spPr>
              <p:txBody>
                <a:bodyPr/>
                <a:lstStyle/>
                <a:p>
                  <a:r>
                    <a:rPr lang="he-IL">
                      <a:noFill/>
                    </a:rPr>
                    <a:t> </a:t>
                  </a:r>
                </a:p>
              </p:txBody>
            </p:sp>
          </mc:Fallback>
        </mc:AlternateContent>
      </p:grpSp>
      <p:sp>
        <p:nvSpPr>
          <p:cNvPr id="3" name="Arrow: Right 2">
            <a:extLst>
              <a:ext uri="{FF2B5EF4-FFF2-40B4-BE49-F238E27FC236}">
                <a16:creationId xmlns:a16="http://schemas.microsoft.com/office/drawing/2014/main" id="{308A7394-53BA-4024-B4C7-62A2ADDC0477}"/>
              </a:ext>
            </a:extLst>
          </p:cNvPr>
          <p:cNvSpPr/>
          <p:nvPr/>
        </p:nvSpPr>
        <p:spPr>
          <a:xfrm>
            <a:off x="8562263" y="5047960"/>
            <a:ext cx="734020"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4" name="Group 3">
            <a:extLst>
              <a:ext uri="{FF2B5EF4-FFF2-40B4-BE49-F238E27FC236}">
                <a16:creationId xmlns:a16="http://schemas.microsoft.com/office/drawing/2014/main" id="{9F0122B1-B9F3-4391-82D7-BE47EAEED46D}"/>
              </a:ext>
            </a:extLst>
          </p:cNvPr>
          <p:cNvGrpSpPr/>
          <p:nvPr/>
        </p:nvGrpSpPr>
        <p:grpSpPr>
          <a:xfrm>
            <a:off x="9351700" y="4018000"/>
            <a:ext cx="2342979" cy="2335555"/>
            <a:chOff x="9296283" y="4193491"/>
            <a:chExt cx="2342979" cy="2335555"/>
          </a:xfrm>
        </p:grpSpPr>
        <p:pic>
          <p:nvPicPr>
            <p:cNvPr id="6" name="Picture 5">
              <a:extLst>
                <a:ext uri="{FF2B5EF4-FFF2-40B4-BE49-F238E27FC236}">
                  <a16:creationId xmlns:a16="http://schemas.microsoft.com/office/drawing/2014/main" id="{05F2EE77-9094-453C-BB34-FC6DDE532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9576993" y="4193491"/>
              <a:ext cx="2062269" cy="2062269"/>
            </a:xfrm>
            <a:prstGeom prst="rect">
              <a:avLst/>
            </a:prstGeom>
          </p:spPr>
        </p:pic>
        <p:sp>
          <p:nvSpPr>
            <p:cNvPr id="17" name="TextBox 16">
              <a:extLst>
                <a:ext uri="{FF2B5EF4-FFF2-40B4-BE49-F238E27FC236}">
                  <a16:creationId xmlns:a16="http://schemas.microsoft.com/office/drawing/2014/main" id="{81DA24F0-B7CE-4204-8A9B-EC22619C655A}"/>
                </a:ext>
              </a:extLst>
            </p:cNvPr>
            <p:cNvSpPr txBox="1"/>
            <p:nvPr/>
          </p:nvSpPr>
          <p:spPr>
            <a:xfrm>
              <a:off x="10193066" y="6252047"/>
              <a:ext cx="940058" cy="276999"/>
            </a:xfrm>
            <a:prstGeom prst="rect">
              <a:avLst/>
            </a:prstGeom>
            <a:noFill/>
          </p:spPr>
          <p:txBody>
            <a:bodyPr wrap="square" rtlCol="0">
              <a:spAutoFit/>
            </a:bodyPr>
            <a:lstStyle/>
            <a:p>
              <a:pPr algn="ctr"/>
              <a:r>
                <a:rPr lang="en-US" sz="1200" dirty="0"/>
                <a:t>Time[Sec]</a:t>
              </a:r>
            </a:p>
          </p:txBody>
        </p:sp>
        <p:sp>
          <p:nvSpPr>
            <p:cNvPr id="18" name="TextBox 17">
              <a:extLst>
                <a:ext uri="{FF2B5EF4-FFF2-40B4-BE49-F238E27FC236}">
                  <a16:creationId xmlns:a16="http://schemas.microsoft.com/office/drawing/2014/main" id="{60400539-CF78-4E4C-B823-5DFBFEC66F80}"/>
                </a:ext>
              </a:extLst>
            </p:cNvPr>
            <p:cNvSpPr txBox="1"/>
            <p:nvPr/>
          </p:nvSpPr>
          <p:spPr>
            <a:xfrm rot="16200000">
              <a:off x="8811830" y="5114789"/>
              <a:ext cx="1245905" cy="276999"/>
            </a:xfrm>
            <a:prstGeom prst="rect">
              <a:avLst/>
            </a:prstGeom>
            <a:noFill/>
          </p:spPr>
          <p:txBody>
            <a:bodyPr wrap="square" rtlCol="0">
              <a:spAutoFit/>
            </a:bodyPr>
            <a:lstStyle/>
            <a:p>
              <a:pPr algn="ctr"/>
              <a:r>
                <a:rPr lang="en-US" sz="1200" dirty="0"/>
                <a:t>Frequency[Hz]</a:t>
              </a:r>
            </a:p>
          </p:txBody>
        </p:sp>
      </p:grpSp>
    </p:spTree>
    <p:extLst>
      <p:ext uri="{BB962C8B-B14F-4D97-AF65-F5344CB8AC3E}">
        <p14:creationId xmlns:p14="http://schemas.microsoft.com/office/powerpoint/2010/main" val="26957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725987" y="357476"/>
            <a:ext cx="8879595"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Comparison between STFT NN’s outputs</a:t>
            </a:r>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725988" y="1257467"/>
            <a:ext cx="8879595" cy="388077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800" dirty="0"/>
              <a:t>Using linear interpolation of 125Hz yield high STFT similarity </a:t>
            </a:r>
          </a:p>
          <a:p>
            <a:pPr marL="0" indent="0">
              <a:buNone/>
            </a:pPr>
            <a:endParaRPr lang="en-US" sz="2800" dirty="0"/>
          </a:p>
          <a:p>
            <a:pPr marL="0" indent="0">
              <a:buNone/>
            </a:pPr>
            <a:endParaRPr lang="he-IL" sz="2800"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pic>
        <p:nvPicPr>
          <p:cNvPr id="4" name="Picture 3">
            <a:extLst>
              <a:ext uri="{FF2B5EF4-FFF2-40B4-BE49-F238E27FC236}">
                <a16:creationId xmlns:a16="http://schemas.microsoft.com/office/drawing/2014/main" id="{B939E53C-8BBF-4684-A2D1-3EC2CE144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982313" y="2539239"/>
            <a:ext cx="2177900" cy="2177900"/>
          </a:xfrm>
          <a:prstGeom prst="rect">
            <a:avLst/>
          </a:prstGeom>
        </p:spPr>
      </p:pic>
      <p:pic>
        <p:nvPicPr>
          <p:cNvPr id="8" name="Picture 7">
            <a:extLst>
              <a:ext uri="{FF2B5EF4-FFF2-40B4-BE49-F238E27FC236}">
                <a16:creationId xmlns:a16="http://schemas.microsoft.com/office/drawing/2014/main" id="{AED78EC1-42BA-438E-B4DF-FB5057967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220514" y="2539239"/>
            <a:ext cx="2177900" cy="2177900"/>
          </a:xfrm>
          <a:prstGeom prst="rect">
            <a:avLst/>
          </a:prstGeom>
        </p:spPr>
      </p:pic>
      <p:sp>
        <p:nvSpPr>
          <p:cNvPr id="9" name="TextBox 8">
            <a:extLst>
              <a:ext uri="{FF2B5EF4-FFF2-40B4-BE49-F238E27FC236}">
                <a16:creationId xmlns:a16="http://schemas.microsoft.com/office/drawing/2014/main" id="{E473F508-C40E-4466-8A83-666714FE91EB}"/>
              </a:ext>
            </a:extLst>
          </p:cNvPr>
          <p:cNvSpPr txBox="1"/>
          <p:nvPr/>
        </p:nvSpPr>
        <p:spPr>
          <a:xfrm>
            <a:off x="2114001" y="2169907"/>
            <a:ext cx="1884890" cy="369332"/>
          </a:xfrm>
          <a:prstGeom prst="rect">
            <a:avLst/>
          </a:prstGeom>
          <a:noFill/>
        </p:spPr>
        <p:txBody>
          <a:bodyPr wrap="square" rtlCol="1">
            <a:spAutoFit/>
          </a:bodyPr>
          <a:lstStyle/>
          <a:p>
            <a:pPr algn="ctr"/>
            <a:r>
              <a:rPr lang="en-US" dirty="0"/>
              <a:t>MIMIC-II</a:t>
            </a:r>
            <a:endParaRPr lang="he-IL" dirty="0"/>
          </a:p>
        </p:txBody>
      </p:sp>
      <p:sp>
        <p:nvSpPr>
          <p:cNvPr id="10" name="TextBox 9">
            <a:extLst>
              <a:ext uri="{FF2B5EF4-FFF2-40B4-BE49-F238E27FC236}">
                <a16:creationId xmlns:a16="http://schemas.microsoft.com/office/drawing/2014/main" id="{226267CC-C2A6-4EE4-B9C6-305906FCCFCC}"/>
              </a:ext>
            </a:extLst>
          </p:cNvPr>
          <p:cNvSpPr txBox="1"/>
          <p:nvPr/>
        </p:nvSpPr>
        <p:spPr>
          <a:xfrm>
            <a:off x="6352201" y="2166541"/>
            <a:ext cx="1914525" cy="369332"/>
          </a:xfrm>
          <a:prstGeom prst="rect">
            <a:avLst/>
          </a:prstGeom>
          <a:noFill/>
        </p:spPr>
        <p:txBody>
          <a:bodyPr wrap="square" rtlCol="1">
            <a:spAutoFit/>
          </a:bodyPr>
          <a:lstStyle/>
          <a:p>
            <a:pPr algn="ctr"/>
            <a:r>
              <a:rPr lang="en-US" dirty="0"/>
              <a:t>Smartphone</a:t>
            </a:r>
            <a:endParaRPr lang="he-IL" dirty="0"/>
          </a:p>
        </p:txBody>
      </p:sp>
      <p:sp>
        <p:nvSpPr>
          <p:cNvPr id="11" name="TextBox 10">
            <a:extLst>
              <a:ext uri="{FF2B5EF4-FFF2-40B4-BE49-F238E27FC236}">
                <a16:creationId xmlns:a16="http://schemas.microsoft.com/office/drawing/2014/main" id="{2C6591B7-CD42-460E-B2A8-07A2FFF5A972}"/>
              </a:ext>
            </a:extLst>
          </p:cNvPr>
          <p:cNvSpPr txBox="1"/>
          <p:nvPr/>
        </p:nvSpPr>
        <p:spPr>
          <a:xfrm>
            <a:off x="6839434" y="4764988"/>
            <a:ext cx="940058" cy="276999"/>
          </a:xfrm>
          <a:prstGeom prst="rect">
            <a:avLst/>
          </a:prstGeom>
          <a:noFill/>
        </p:spPr>
        <p:txBody>
          <a:bodyPr wrap="square" rtlCol="0">
            <a:spAutoFit/>
          </a:bodyPr>
          <a:lstStyle/>
          <a:p>
            <a:pPr algn="ctr"/>
            <a:r>
              <a:rPr lang="en-US" sz="1200" dirty="0"/>
              <a:t>Time[Sec]</a:t>
            </a:r>
          </a:p>
        </p:txBody>
      </p:sp>
      <p:sp>
        <p:nvSpPr>
          <p:cNvPr id="12" name="TextBox 11">
            <a:extLst>
              <a:ext uri="{FF2B5EF4-FFF2-40B4-BE49-F238E27FC236}">
                <a16:creationId xmlns:a16="http://schemas.microsoft.com/office/drawing/2014/main" id="{40C5B5BA-317B-4DF1-A775-F361AC247612}"/>
              </a:ext>
            </a:extLst>
          </p:cNvPr>
          <p:cNvSpPr txBox="1"/>
          <p:nvPr/>
        </p:nvSpPr>
        <p:spPr>
          <a:xfrm>
            <a:off x="2586417" y="4744351"/>
            <a:ext cx="940058" cy="276999"/>
          </a:xfrm>
          <a:prstGeom prst="rect">
            <a:avLst/>
          </a:prstGeom>
          <a:noFill/>
        </p:spPr>
        <p:txBody>
          <a:bodyPr wrap="square" rtlCol="0">
            <a:spAutoFit/>
          </a:bodyPr>
          <a:lstStyle/>
          <a:p>
            <a:pPr algn="ctr"/>
            <a:r>
              <a:rPr lang="en-US" sz="1200" dirty="0"/>
              <a:t>Time[Sec]</a:t>
            </a:r>
          </a:p>
        </p:txBody>
      </p:sp>
      <p:sp>
        <p:nvSpPr>
          <p:cNvPr id="13" name="TextBox 12">
            <a:extLst>
              <a:ext uri="{FF2B5EF4-FFF2-40B4-BE49-F238E27FC236}">
                <a16:creationId xmlns:a16="http://schemas.microsoft.com/office/drawing/2014/main" id="{25A10C38-6175-4FEA-9ABE-FBAE6F24283B}"/>
              </a:ext>
            </a:extLst>
          </p:cNvPr>
          <p:cNvSpPr txBox="1"/>
          <p:nvPr/>
        </p:nvSpPr>
        <p:spPr>
          <a:xfrm rot="16200000">
            <a:off x="1220860" y="3489689"/>
            <a:ext cx="1245905" cy="276999"/>
          </a:xfrm>
          <a:prstGeom prst="rect">
            <a:avLst/>
          </a:prstGeom>
          <a:noFill/>
        </p:spPr>
        <p:txBody>
          <a:bodyPr wrap="square" rtlCol="0">
            <a:spAutoFit/>
          </a:bodyPr>
          <a:lstStyle/>
          <a:p>
            <a:pPr algn="ctr"/>
            <a:r>
              <a:rPr lang="en-US" sz="1200" dirty="0"/>
              <a:t>Frequency[Hz]</a:t>
            </a:r>
          </a:p>
        </p:txBody>
      </p:sp>
      <p:sp>
        <p:nvSpPr>
          <p:cNvPr id="14" name="TextBox 13">
            <a:extLst>
              <a:ext uri="{FF2B5EF4-FFF2-40B4-BE49-F238E27FC236}">
                <a16:creationId xmlns:a16="http://schemas.microsoft.com/office/drawing/2014/main" id="{5548394F-14DA-4BB3-8376-61C9B5923963}"/>
              </a:ext>
            </a:extLst>
          </p:cNvPr>
          <p:cNvSpPr txBox="1"/>
          <p:nvPr/>
        </p:nvSpPr>
        <p:spPr>
          <a:xfrm rot="16200000">
            <a:off x="5439726" y="3516898"/>
            <a:ext cx="1245905" cy="276999"/>
          </a:xfrm>
          <a:prstGeom prst="rect">
            <a:avLst/>
          </a:prstGeom>
          <a:noFill/>
        </p:spPr>
        <p:txBody>
          <a:bodyPr wrap="square" rtlCol="0">
            <a:spAutoFit/>
          </a:bodyPr>
          <a:lstStyle/>
          <a:p>
            <a:pPr algn="ctr"/>
            <a:r>
              <a:rPr lang="en-US" sz="1200" dirty="0"/>
              <a:t>Frequency[Hz]</a:t>
            </a:r>
          </a:p>
        </p:txBody>
      </p:sp>
    </p:spTree>
    <p:extLst>
      <p:ext uri="{BB962C8B-B14F-4D97-AF65-F5344CB8AC3E}">
        <p14:creationId xmlns:p14="http://schemas.microsoft.com/office/powerpoint/2010/main" val="381500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1013552" y="349349"/>
            <a:ext cx="7384862"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Initial tries to build a dataset</a:t>
            </a:r>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1013552" y="1293285"/>
            <a:ext cx="6221223" cy="388077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sz="2800" dirty="0"/>
          </a:p>
          <a:p>
            <a:r>
              <a:rPr lang="en-US" sz="2800" dirty="0"/>
              <a:t>Technion running team</a:t>
            </a:r>
          </a:p>
          <a:p>
            <a:pPr marL="0" indent="0">
              <a:buNone/>
            </a:pPr>
            <a:r>
              <a:rPr lang="en-US" dirty="0"/>
              <a:t>Outdoor, ~30BP tests from ~30 different ppl</a:t>
            </a:r>
            <a:endParaRPr lang="en-US" sz="2800" dirty="0"/>
          </a:p>
          <a:p>
            <a:r>
              <a:rPr lang="en-US" sz="2800" dirty="0"/>
              <a:t>Technion dorms</a:t>
            </a:r>
          </a:p>
          <a:p>
            <a:pPr marL="0" indent="0">
              <a:buNone/>
            </a:pPr>
            <a:r>
              <a:rPr lang="en-US" dirty="0"/>
              <a:t>Indoor, ~50BP tests from ~10 different ppl</a:t>
            </a:r>
          </a:p>
          <a:p>
            <a:r>
              <a:rPr lang="en-US" sz="2800" dirty="0"/>
              <a:t>Home</a:t>
            </a:r>
          </a:p>
          <a:p>
            <a:pPr marL="0" indent="0">
              <a:buNone/>
            </a:pPr>
            <a:r>
              <a:rPr lang="en-US" dirty="0"/>
              <a:t>Indoor, ~100BP tests from 2-3 different ppl</a:t>
            </a:r>
            <a:endParaRPr lang="en-US" sz="2800" dirty="0"/>
          </a:p>
          <a:p>
            <a:pPr marL="0" indent="0">
              <a:buNone/>
            </a:pPr>
            <a:endParaRPr lang="en-US" sz="3600" dirty="0"/>
          </a:p>
          <a:p>
            <a:pPr marL="0" indent="0">
              <a:buNone/>
            </a:pPr>
            <a:endParaRPr lang="he-IL" sz="2400"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spTree>
    <p:extLst>
      <p:ext uri="{BB962C8B-B14F-4D97-AF65-F5344CB8AC3E}">
        <p14:creationId xmlns:p14="http://schemas.microsoft.com/office/powerpoint/2010/main" val="16937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1093977" y="327316"/>
            <a:ext cx="6884508"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Obstacles building the dataset</a:t>
            </a:r>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1093977" y="1257190"/>
            <a:ext cx="8596668" cy="3880773"/>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000" dirty="0"/>
              <a:t>Problems:</a:t>
            </a:r>
          </a:p>
          <a:p>
            <a:pPr lvl="1"/>
            <a:r>
              <a:rPr lang="en-US" sz="3000" dirty="0"/>
              <a:t>The phone didn’t give us good signals</a:t>
            </a:r>
          </a:p>
          <a:p>
            <a:pPr lvl="1">
              <a:buFont typeface="Arial" panose="020B0604020202020204" pitchFamily="34" charset="0"/>
              <a:buChar char="•"/>
            </a:pPr>
            <a:r>
              <a:rPr lang="en-US" sz="3000" dirty="0"/>
              <a:t>Noise in measurements</a:t>
            </a:r>
          </a:p>
          <a:p>
            <a:pPr lvl="1">
              <a:buFont typeface="Arial" panose="020B0604020202020204" pitchFamily="34" charset="0"/>
              <a:buChar char="•"/>
            </a:pPr>
            <a:r>
              <a:rPr lang="en-US" sz="3000" dirty="0"/>
              <a:t>FPS problem</a:t>
            </a:r>
          </a:p>
          <a:p>
            <a:pPr lvl="1">
              <a:buFont typeface="Arial" panose="020B0604020202020204" pitchFamily="34" charset="0"/>
              <a:buChar char="•"/>
            </a:pPr>
            <a:endParaRPr lang="en-US" sz="3000" dirty="0"/>
          </a:p>
          <a:p>
            <a:pPr marL="0" indent="0">
              <a:buNone/>
            </a:pPr>
            <a:endParaRPr lang="en-US" sz="3000" dirty="0"/>
          </a:p>
          <a:p>
            <a:pPr lvl="1"/>
            <a:r>
              <a:rPr lang="en-US" sz="3000" dirty="0"/>
              <a:t>It was hard to find a configuration that gives constant good result</a:t>
            </a:r>
          </a:p>
          <a:p>
            <a:pPr lvl="1"/>
            <a:endParaRPr lang="en-US" sz="2600" dirty="0"/>
          </a:p>
          <a:p>
            <a:pPr lvl="1"/>
            <a:endParaRPr lang="en-US" sz="2600"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spTree>
    <p:extLst>
      <p:ext uri="{BB962C8B-B14F-4D97-AF65-F5344CB8AC3E}">
        <p14:creationId xmlns:p14="http://schemas.microsoft.com/office/powerpoint/2010/main" val="351209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pic>
        <p:nvPicPr>
          <p:cNvPr id="6" name="Picture 5">
            <a:extLst>
              <a:ext uri="{FF2B5EF4-FFF2-40B4-BE49-F238E27FC236}">
                <a16:creationId xmlns:a16="http://schemas.microsoft.com/office/drawing/2014/main" id="{D6C57CE7-B928-4D0D-BF0A-2666F8AAF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82138" y="1021973"/>
            <a:ext cx="2177900" cy="2177900"/>
          </a:xfrm>
          <a:prstGeom prst="rect">
            <a:avLst/>
          </a:prstGeom>
        </p:spPr>
      </p:pic>
      <p:pic>
        <p:nvPicPr>
          <p:cNvPr id="8" name="Picture 7">
            <a:extLst>
              <a:ext uri="{FF2B5EF4-FFF2-40B4-BE49-F238E27FC236}">
                <a16:creationId xmlns:a16="http://schemas.microsoft.com/office/drawing/2014/main" id="{910909A4-D7BF-441D-BB57-11694C3EE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23444" y="3851681"/>
            <a:ext cx="2177900" cy="2177900"/>
          </a:xfrm>
          <a:prstGeom prst="rect">
            <a:avLst/>
          </a:prstGeom>
        </p:spPr>
      </p:pic>
      <p:sp>
        <p:nvSpPr>
          <p:cNvPr id="9" name="TextBox 8">
            <a:extLst>
              <a:ext uri="{FF2B5EF4-FFF2-40B4-BE49-F238E27FC236}">
                <a16:creationId xmlns:a16="http://schemas.microsoft.com/office/drawing/2014/main" id="{BABA160F-25DF-4B99-8950-1F35EC76EFC2}"/>
              </a:ext>
            </a:extLst>
          </p:cNvPr>
          <p:cNvSpPr txBox="1"/>
          <p:nvPr/>
        </p:nvSpPr>
        <p:spPr>
          <a:xfrm>
            <a:off x="713825" y="652641"/>
            <a:ext cx="1914525" cy="369332"/>
          </a:xfrm>
          <a:prstGeom prst="rect">
            <a:avLst/>
          </a:prstGeom>
          <a:noFill/>
        </p:spPr>
        <p:txBody>
          <a:bodyPr wrap="square" rtlCol="1">
            <a:spAutoFit/>
          </a:bodyPr>
          <a:lstStyle/>
          <a:p>
            <a:pPr algn="ctr"/>
            <a:r>
              <a:rPr lang="en-US" dirty="0"/>
              <a:t>MIMIC-II</a:t>
            </a:r>
            <a:endParaRPr lang="he-IL" dirty="0"/>
          </a:p>
        </p:txBody>
      </p:sp>
      <p:sp>
        <p:nvSpPr>
          <p:cNvPr id="10" name="TextBox 9">
            <a:extLst>
              <a:ext uri="{FF2B5EF4-FFF2-40B4-BE49-F238E27FC236}">
                <a16:creationId xmlns:a16="http://schemas.microsoft.com/office/drawing/2014/main" id="{02677D47-3727-4878-8C2B-CEEEE4699790}"/>
              </a:ext>
            </a:extLst>
          </p:cNvPr>
          <p:cNvSpPr txBox="1"/>
          <p:nvPr/>
        </p:nvSpPr>
        <p:spPr>
          <a:xfrm>
            <a:off x="616241" y="3505090"/>
            <a:ext cx="2192305" cy="369332"/>
          </a:xfrm>
          <a:prstGeom prst="rect">
            <a:avLst/>
          </a:prstGeom>
          <a:noFill/>
        </p:spPr>
        <p:txBody>
          <a:bodyPr wrap="square" rtlCol="1">
            <a:spAutoFit/>
          </a:bodyPr>
          <a:lstStyle/>
          <a:p>
            <a:pPr algn="ctr"/>
            <a:r>
              <a:rPr lang="en-US" dirty="0"/>
              <a:t>The Chosen Phone</a:t>
            </a:r>
            <a:endParaRPr lang="he-IL" dirty="0"/>
          </a:p>
        </p:txBody>
      </p:sp>
      <p:pic>
        <p:nvPicPr>
          <p:cNvPr id="4" name="Picture 3">
            <a:extLst>
              <a:ext uri="{FF2B5EF4-FFF2-40B4-BE49-F238E27FC236}">
                <a16:creationId xmlns:a16="http://schemas.microsoft.com/office/drawing/2014/main" id="{671EEDD1-9F9F-4D64-9AD0-AB193B1E6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438356" y="1018607"/>
            <a:ext cx="2206714" cy="2206714"/>
          </a:xfrm>
          <a:prstGeom prst="rect">
            <a:avLst/>
          </a:prstGeom>
        </p:spPr>
      </p:pic>
      <p:sp>
        <p:nvSpPr>
          <p:cNvPr id="13" name="TextBox 12">
            <a:extLst>
              <a:ext uri="{FF2B5EF4-FFF2-40B4-BE49-F238E27FC236}">
                <a16:creationId xmlns:a16="http://schemas.microsoft.com/office/drawing/2014/main" id="{BED98755-DEAA-427A-B10E-FBB265F77DF8}"/>
              </a:ext>
            </a:extLst>
          </p:cNvPr>
          <p:cNvSpPr txBox="1"/>
          <p:nvPr/>
        </p:nvSpPr>
        <p:spPr>
          <a:xfrm>
            <a:off x="3598856" y="649275"/>
            <a:ext cx="1914525" cy="369332"/>
          </a:xfrm>
          <a:prstGeom prst="rect">
            <a:avLst/>
          </a:prstGeom>
          <a:noFill/>
        </p:spPr>
        <p:txBody>
          <a:bodyPr wrap="square" rtlCol="1">
            <a:spAutoFit/>
          </a:bodyPr>
          <a:lstStyle/>
          <a:p>
            <a:pPr algn="ctr"/>
            <a:r>
              <a:rPr lang="en-US" dirty="0"/>
              <a:t>Small noise</a:t>
            </a:r>
            <a:endParaRPr lang="he-IL" dirty="0"/>
          </a:p>
        </p:txBody>
      </p:sp>
      <p:sp>
        <p:nvSpPr>
          <p:cNvPr id="14" name="TextBox 13">
            <a:extLst>
              <a:ext uri="{FF2B5EF4-FFF2-40B4-BE49-F238E27FC236}">
                <a16:creationId xmlns:a16="http://schemas.microsoft.com/office/drawing/2014/main" id="{7B7C247D-A8D9-45C4-8BF6-38DE44C2C9B8}"/>
              </a:ext>
            </a:extLst>
          </p:cNvPr>
          <p:cNvSpPr txBox="1"/>
          <p:nvPr/>
        </p:nvSpPr>
        <p:spPr>
          <a:xfrm>
            <a:off x="3570044" y="3478983"/>
            <a:ext cx="1914525" cy="369332"/>
          </a:xfrm>
          <a:prstGeom prst="rect">
            <a:avLst/>
          </a:prstGeom>
          <a:noFill/>
        </p:spPr>
        <p:txBody>
          <a:bodyPr wrap="square" rtlCol="1">
            <a:spAutoFit/>
          </a:bodyPr>
          <a:lstStyle/>
          <a:p>
            <a:pPr algn="ctr"/>
            <a:r>
              <a:rPr lang="en-US" dirty="0"/>
              <a:t>Large noise</a:t>
            </a:r>
            <a:endParaRPr lang="he-IL" dirty="0"/>
          </a:p>
        </p:txBody>
      </p:sp>
      <p:pic>
        <p:nvPicPr>
          <p:cNvPr id="16" name="Picture 15">
            <a:extLst>
              <a:ext uri="{FF2B5EF4-FFF2-40B4-BE49-F238E27FC236}">
                <a16:creationId xmlns:a16="http://schemas.microsoft.com/office/drawing/2014/main" id="{45E834E6-775E-46A3-8E61-DC73EE8AC5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3423949" y="3827749"/>
            <a:ext cx="2206713" cy="2206713"/>
          </a:xfrm>
          <a:prstGeom prst="rect">
            <a:avLst/>
          </a:prstGeom>
        </p:spPr>
      </p:pic>
      <p:pic>
        <p:nvPicPr>
          <p:cNvPr id="18" name="Picture 17">
            <a:extLst>
              <a:ext uri="{FF2B5EF4-FFF2-40B4-BE49-F238E27FC236}">
                <a16:creationId xmlns:a16="http://schemas.microsoft.com/office/drawing/2014/main" id="{4D8601F6-786E-41A1-B94E-F03E210193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248225" y="3822869"/>
            <a:ext cx="2206712" cy="2206712"/>
          </a:xfrm>
          <a:prstGeom prst="rect">
            <a:avLst/>
          </a:prstGeom>
        </p:spPr>
      </p:pic>
      <p:pic>
        <p:nvPicPr>
          <p:cNvPr id="20" name="Picture 19">
            <a:extLst>
              <a:ext uri="{FF2B5EF4-FFF2-40B4-BE49-F238E27FC236}">
                <a16:creationId xmlns:a16="http://schemas.microsoft.com/office/drawing/2014/main" id="{BE8BD397-6739-4746-8A7F-8FFC109329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6248225" y="1018607"/>
            <a:ext cx="2206714" cy="2206714"/>
          </a:xfrm>
          <a:prstGeom prst="rect">
            <a:avLst/>
          </a:prstGeom>
        </p:spPr>
      </p:pic>
      <p:sp>
        <p:nvSpPr>
          <p:cNvPr id="21" name="TextBox 20">
            <a:extLst>
              <a:ext uri="{FF2B5EF4-FFF2-40B4-BE49-F238E27FC236}">
                <a16:creationId xmlns:a16="http://schemas.microsoft.com/office/drawing/2014/main" id="{521A5240-E0D5-4638-B78C-2B9A2707420B}"/>
              </a:ext>
            </a:extLst>
          </p:cNvPr>
          <p:cNvSpPr txBox="1"/>
          <p:nvPr/>
        </p:nvSpPr>
        <p:spPr>
          <a:xfrm>
            <a:off x="6409349" y="652404"/>
            <a:ext cx="1914525" cy="369332"/>
          </a:xfrm>
          <a:prstGeom prst="rect">
            <a:avLst/>
          </a:prstGeom>
          <a:noFill/>
        </p:spPr>
        <p:txBody>
          <a:bodyPr wrap="square" rtlCol="1">
            <a:spAutoFit/>
          </a:bodyPr>
          <a:lstStyle/>
          <a:p>
            <a:pPr algn="ctr"/>
            <a:r>
              <a:rPr lang="en-US" dirty="0"/>
              <a:t>Dan’s phone</a:t>
            </a:r>
            <a:endParaRPr lang="he-IL" dirty="0"/>
          </a:p>
        </p:txBody>
      </p:sp>
      <p:sp>
        <p:nvSpPr>
          <p:cNvPr id="22" name="TextBox 21">
            <a:extLst>
              <a:ext uri="{FF2B5EF4-FFF2-40B4-BE49-F238E27FC236}">
                <a16:creationId xmlns:a16="http://schemas.microsoft.com/office/drawing/2014/main" id="{207A887E-80DE-402A-953C-5BDF755F585D}"/>
              </a:ext>
            </a:extLst>
          </p:cNvPr>
          <p:cNvSpPr txBox="1"/>
          <p:nvPr/>
        </p:nvSpPr>
        <p:spPr>
          <a:xfrm>
            <a:off x="6380537" y="3482112"/>
            <a:ext cx="1914525" cy="369332"/>
          </a:xfrm>
          <a:prstGeom prst="rect">
            <a:avLst/>
          </a:prstGeom>
          <a:noFill/>
        </p:spPr>
        <p:txBody>
          <a:bodyPr wrap="square" rtlCol="1">
            <a:spAutoFit/>
          </a:bodyPr>
          <a:lstStyle/>
          <a:p>
            <a:pPr algn="ctr"/>
            <a:r>
              <a:rPr lang="en-US" dirty="0"/>
              <a:t>Topaz’s Phone</a:t>
            </a:r>
            <a:endParaRPr lang="he-IL" dirty="0"/>
          </a:p>
        </p:txBody>
      </p:sp>
      <p:sp>
        <p:nvSpPr>
          <p:cNvPr id="17" name="TextBox 16">
            <a:extLst>
              <a:ext uri="{FF2B5EF4-FFF2-40B4-BE49-F238E27FC236}">
                <a16:creationId xmlns:a16="http://schemas.microsoft.com/office/drawing/2014/main" id="{2C767865-2017-4A46-8D6D-A337D217AB1C}"/>
              </a:ext>
            </a:extLst>
          </p:cNvPr>
          <p:cNvSpPr txBox="1"/>
          <p:nvPr/>
        </p:nvSpPr>
        <p:spPr>
          <a:xfrm>
            <a:off x="6884320" y="5978336"/>
            <a:ext cx="940058" cy="276999"/>
          </a:xfrm>
          <a:prstGeom prst="rect">
            <a:avLst/>
          </a:prstGeom>
          <a:noFill/>
        </p:spPr>
        <p:txBody>
          <a:bodyPr wrap="square" rtlCol="0">
            <a:spAutoFit/>
          </a:bodyPr>
          <a:lstStyle/>
          <a:p>
            <a:pPr algn="ctr"/>
            <a:r>
              <a:rPr lang="en-US" sz="1200" dirty="0"/>
              <a:t>Time[Sec]</a:t>
            </a:r>
          </a:p>
        </p:txBody>
      </p:sp>
      <p:sp>
        <p:nvSpPr>
          <p:cNvPr id="19" name="TextBox 18">
            <a:extLst>
              <a:ext uri="{FF2B5EF4-FFF2-40B4-BE49-F238E27FC236}">
                <a16:creationId xmlns:a16="http://schemas.microsoft.com/office/drawing/2014/main" id="{0AC299EB-C7EE-4170-B800-975D64567F18}"/>
              </a:ext>
            </a:extLst>
          </p:cNvPr>
          <p:cNvSpPr txBox="1"/>
          <p:nvPr/>
        </p:nvSpPr>
        <p:spPr>
          <a:xfrm rot="16200000">
            <a:off x="5484612" y="4730246"/>
            <a:ext cx="1245905" cy="276999"/>
          </a:xfrm>
          <a:prstGeom prst="rect">
            <a:avLst/>
          </a:prstGeom>
          <a:noFill/>
        </p:spPr>
        <p:txBody>
          <a:bodyPr wrap="square" rtlCol="0">
            <a:spAutoFit/>
          </a:bodyPr>
          <a:lstStyle/>
          <a:p>
            <a:pPr algn="ctr"/>
            <a:r>
              <a:rPr lang="en-US" sz="1200" dirty="0"/>
              <a:t>Frequency[Hz]</a:t>
            </a:r>
          </a:p>
        </p:txBody>
      </p:sp>
      <p:sp>
        <p:nvSpPr>
          <p:cNvPr id="23" name="TextBox 22">
            <a:extLst>
              <a:ext uri="{FF2B5EF4-FFF2-40B4-BE49-F238E27FC236}">
                <a16:creationId xmlns:a16="http://schemas.microsoft.com/office/drawing/2014/main" id="{452540F5-F130-4F9E-BF7D-790143621A84}"/>
              </a:ext>
            </a:extLst>
          </p:cNvPr>
          <p:cNvSpPr txBox="1"/>
          <p:nvPr/>
        </p:nvSpPr>
        <p:spPr>
          <a:xfrm>
            <a:off x="6900566" y="3198979"/>
            <a:ext cx="940058" cy="276999"/>
          </a:xfrm>
          <a:prstGeom prst="rect">
            <a:avLst/>
          </a:prstGeom>
          <a:noFill/>
        </p:spPr>
        <p:txBody>
          <a:bodyPr wrap="square" rtlCol="0">
            <a:spAutoFit/>
          </a:bodyPr>
          <a:lstStyle/>
          <a:p>
            <a:pPr algn="ctr"/>
            <a:r>
              <a:rPr lang="en-US" sz="1200" dirty="0"/>
              <a:t>Time[Sec]</a:t>
            </a:r>
          </a:p>
        </p:txBody>
      </p:sp>
      <p:sp>
        <p:nvSpPr>
          <p:cNvPr id="24" name="TextBox 23">
            <a:extLst>
              <a:ext uri="{FF2B5EF4-FFF2-40B4-BE49-F238E27FC236}">
                <a16:creationId xmlns:a16="http://schemas.microsoft.com/office/drawing/2014/main" id="{60DBF38B-A5A0-44D8-8775-3C5E4F441E7C}"/>
              </a:ext>
            </a:extLst>
          </p:cNvPr>
          <p:cNvSpPr txBox="1"/>
          <p:nvPr/>
        </p:nvSpPr>
        <p:spPr>
          <a:xfrm rot="16200000">
            <a:off x="5500858" y="1858526"/>
            <a:ext cx="1245905" cy="276999"/>
          </a:xfrm>
          <a:prstGeom prst="rect">
            <a:avLst/>
          </a:prstGeom>
          <a:noFill/>
        </p:spPr>
        <p:txBody>
          <a:bodyPr wrap="square" rtlCol="0">
            <a:spAutoFit/>
          </a:bodyPr>
          <a:lstStyle/>
          <a:p>
            <a:pPr algn="ctr"/>
            <a:r>
              <a:rPr lang="en-US" sz="1200" dirty="0"/>
              <a:t>Frequency[Hz]</a:t>
            </a:r>
          </a:p>
        </p:txBody>
      </p:sp>
      <p:sp>
        <p:nvSpPr>
          <p:cNvPr id="25" name="TextBox 24">
            <a:extLst>
              <a:ext uri="{FF2B5EF4-FFF2-40B4-BE49-F238E27FC236}">
                <a16:creationId xmlns:a16="http://schemas.microsoft.com/office/drawing/2014/main" id="{C8140392-7EF1-4265-9D94-9F998F128B89}"/>
              </a:ext>
            </a:extLst>
          </p:cNvPr>
          <p:cNvSpPr txBox="1"/>
          <p:nvPr/>
        </p:nvSpPr>
        <p:spPr>
          <a:xfrm>
            <a:off x="4043379" y="5978335"/>
            <a:ext cx="940058" cy="276999"/>
          </a:xfrm>
          <a:prstGeom prst="rect">
            <a:avLst/>
          </a:prstGeom>
          <a:noFill/>
        </p:spPr>
        <p:txBody>
          <a:bodyPr wrap="square" rtlCol="0">
            <a:spAutoFit/>
          </a:bodyPr>
          <a:lstStyle/>
          <a:p>
            <a:pPr algn="ctr"/>
            <a:r>
              <a:rPr lang="en-US" sz="1200" dirty="0"/>
              <a:t>Time[Sec]</a:t>
            </a:r>
          </a:p>
        </p:txBody>
      </p:sp>
      <p:sp>
        <p:nvSpPr>
          <p:cNvPr id="26" name="TextBox 25">
            <a:extLst>
              <a:ext uri="{FF2B5EF4-FFF2-40B4-BE49-F238E27FC236}">
                <a16:creationId xmlns:a16="http://schemas.microsoft.com/office/drawing/2014/main" id="{5FC4383F-1EF6-47DC-B3C1-FA34360742B8}"/>
              </a:ext>
            </a:extLst>
          </p:cNvPr>
          <p:cNvSpPr txBox="1"/>
          <p:nvPr/>
        </p:nvSpPr>
        <p:spPr>
          <a:xfrm rot="16200000">
            <a:off x="2643671" y="4730245"/>
            <a:ext cx="1245905" cy="276999"/>
          </a:xfrm>
          <a:prstGeom prst="rect">
            <a:avLst/>
          </a:prstGeom>
          <a:noFill/>
        </p:spPr>
        <p:txBody>
          <a:bodyPr wrap="square" rtlCol="0">
            <a:spAutoFit/>
          </a:bodyPr>
          <a:lstStyle/>
          <a:p>
            <a:pPr algn="ctr"/>
            <a:r>
              <a:rPr lang="en-US" sz="1200" dirty="0"/>
              <a:t>Frequency[Hz]</a:t>
            </a:r>
          </a:p>
        </p:txBody>
      </p:sp>
      <p:sp>
        <p:nvSpPr>
          <p:cNvPr id="27" name="TextBox 26">
            <a:extLst>
              <a:ext uri="{FF2B5EF4-FFF2-40B4-BE49-F238E27FC236}">
                <a16:creationId xmlns:a16="http://schemas.microsoft.com/office/drawing/2014/main" id="{FB3469F7-1FB9-4E32-A217-CDD6E4EAF943}"/>
              </a:ext>
            </a:extLst>
          </p:cNvPr>
          <p:cNvSpPr txBox="1"/>
          <p:nvPr/>
        </p:nvSpPr>
        <p:spPr>
          <a:xfrm>
            <a:off x="4059625" y="3198978"/>
            <a:ext cx="940058" cy="276999"/>
          </a:xfrm>
          <a:prstGeom prst="rect">
            <a:avLst/>
          </a:prstGeom>
          <a:noFill/>
        </p:spPr>
        <p:txBody>
          <a:bodyPr wrap="square" rtlCol="0">
            <a:spAutoFit/>
          </a:bodyPr>
          <a:lstStyle/>
          <a:p>
            <a:pPr algn="ctr"/>
            <a:r>
              <a:rPr lang="en-US" sz="1200" dirty="0"/>
              <a:t>Time[Sec]</a:t>
            </a:r>
          </a:p>
        </p:txBody>
      </p:sp>
      <p:sp>
        <p:nvSpPr>
          <p:cNvPr id="28" name="TextBox 27">
            <a:extLst>
              <a:ext uri="{FF2B5EF4-FFF2-40B4-BE49-F238E27FC236}">
                <a16:creationId xmlns:a16="http://schemas.microsoft.com/office/drawing/2014/main" id="{A0C64AB6-3C00-40C9-908C-E074C8359E55}"/>
              </a:ext>
            </a:extLst>
          </p:cNvPr>
          <p:cNvSpPr txBox="1"/>
          <p:nvPr/>
        </p:nvSpPr>
        <p:spPr>
          <a:xfrm rot="16200000">
            <a:off x="2659917" y="1858525"/>
            <a:ext cx="1245905" cy="276999"/>
          </a:xfrm>
          <a:prstGeom prst="rect">
            <a:avLst/>
          </a:prstGeom>
          <a:noFill/>
        </p:spPr>
        <p:txBody>
          <a:bodyPr wrap="square" rtlCol="0">
            <a:spAutoFit/>
          </a:bodyPr>
          <a:lstStyle/>
          <a:p>
            <a:pPr algn="ctr"/>
            <a:r>
              <a:rPr lang="en-US" sz="1200" dirty="0"/>
              <a:t>Frequency[Hz]</a:t>
            </a:r>
          </a:p>
        </p:txBody>
      </p:sp>
      <p:sp>
        <p:nvSpPr>
          <p:cNvPr id="29" name="TextBox 28">
            <a:extLst>
              <a:ext uri="{FF2B5EF4-FFF2-40B4-BE49-F238E27FC236}">
                <a16:creationId xmlns:a16="http://schemas.microsoft.com/office/drawing/2014/main" id="{706A444B-B2D5-4017-852E-9099BBD09C7A}"/>
              </a:ext>
            </a:extLst>
          </p:cNvPr>
          <p:cNvSpPr txBox="1"/>
          <p:nvPr/>
        </p:nvSpPr>
        <p:spPr>
          <a:xfrm>
            <a:off x="1198476" y="5950626"/>
            <a:ext cx="940058" cy="276999"/>
          </a:xfrm>
          <a:prstGeom prst="rect">
            <a:avLst/>
          </a:prstGeom>
          <a:noFill/>
        </p:spPr>
        <p:txBody>
          <a:bodyPr wrap="square" rtlCol="0">
            <a:spAutoFit/>
          </a:bodyPr>
          <a:lstStyle/>
          <a:p>
            <a:pPr algn="ctr"/>
            <a:r>
              <a:rPr lang="en-US" sz="1200" dirty="0"/>
              <a:t>Time[Sec]</a:t>
            </a:r>
          </a:p>
        </p:txBody>
      </p:sp>
      <p:sp>
        <p:nvSpPr>
          <p:cNvPr id="30" name="TextBox 29">
            <a:extLst>
              <a:ext uri="{FF2B5EF4-FFF2-40B4-BE49-F238E27FC236}">
                <a16:creationId xmlns:a16="http://schemas.microsoft.com/office/drawing/2014/main" id="{94ED4845-69EC-4C40-BCE4-BD4A5435FEAF}"/>
              </a:ext>
            </a:extLst>
          </p:cNvPr>
          <p:cNvSpPr txBox="1"/>
          <p:nvPr/>
        </p:nvSpPr>
        <p:spPr>
          <a:xfrm rot="16200000">
            <a:off x="-201232" y="4702536"/>
            <a:ext cx="1245905" cy="276999"/>
          </a:xfrm>
          <a:prstGeom prst="rect">
            <a:avLst/>
          </a:prstGeom>
          <a:noFill/>
        </p:spPr>
        <p:txBody>
          <a:bodyPr wrap="square" rtlCol="0">
            <a:spAutoFit/>
          </a:bodyPr>
          <a:lstStyle/>
          <a:p>
            <a:pPr algn="ctr"/>
            <a:r>
              <a:rPr lang="en-US" sz="1200" dirty="0"/>
              <a:t>Frequency[Hz]</a:t>
            </a:r>
          </a:p>
        </p:txBody>
      </p:sp>
      <p:sp>
        <p:nvSpPr>
          <p:cNvPr id="31" name="TextBox 30">
            <a:extLst>
              <a:ext uri="{FF2B5EF4-FFF2-40B4-BE49-F238E27FC236}">
                <a16:creationId xmlns:a16="http://schemas.microsoft.com/office/drawing/2014/main" id="{C59E784A-A78C-4D7C-AF6F-29B12B517A7F}"/>
              </a:ext>
            </a:extLst>
          </p:cNvPr>
          <p:cNvSpPr txBox="1"/>
          <p:nvPr/>
        </p:nvSpPr>
        <p:spPr>
          <a:xfrm>
            <a:off x="1214722" y="3152795"/>
            <a:ext cx="940058" cy="276999"/>
          </a:xfrm>
          <a:prstGeom prst="rect">
            <a:avLst/>
          </a:prstGeom>
          <a:noFill/>
        </p:spPr>
        <p:txBody>
          <a:bodyPr wrap="square" rtlCol="0">
            <a:spAutoFit/>
          </a:bodyPr>
          <a:lstStyle/>
          <a:p>
            <a:pPr algn="ctr"/>
            <a:r>
              <a:rPr lang="en-US" sz="1200" dirty="0"/>
              <a:t>Time[Sec]</a:t>
            </a:r>
          </a:p>
        </p:txBody>
      </p:sp>
      <p:sp>
        <p:nvSpPr>
          <p:cNvPr id="32" name="TextBox 31">
            <a:extLst>
              <a:ext uri="{FF2B5EF4-FFF2-40B4-BE49-F238E27FC236}">
                <a16:creationId xmlns:a16="http://schemas.microsoft.com/office/drawing/2014/main" id="{993A060A-8F21-4689-B208-DA5AF196EE10}"/>
              </a:ext>
            </a:extLst>
          </p:cNvPr>
          <p:cNvSpPr txBox="1"/>
          <p:nvPr/>
        </p:nvSpPr>
        <p:spPr>
          <a:xfrm rot="16200000">
            <a:off x="-184986" y="1830816"/>
            <a:ext cx="1245905" cy="276999"/>
          </a:xfrm>
          <a:prstGeom prst="rect">
            <a:avLst/>
          </a:prstGeom>
          <a:noFill/>
        </p:spPr>
        <p:txBody>
          <a:bodyPr wrap="square" rtlCol="0">
            <a:spAutoFit/>
          </a:bodyPr>
          <a:lstStyle/>
          <a:p>
            <a:pPr algn="ctr"/>
            <a:r>
              <a:rPr lang="en-US" sz="1200" dirty="0"/>
              <a:t>Frequency[Hz]</a:t>
            </a:r>
          </a:p>
        </p:txBody>
      </p:sp>
    </p:spTree>
    <p:extLst>
      <p:ext uri="{BB962C8B-B14F-4D97-AF65-F5344CB8AC3E}">
        <p14:creationId xmlns:p14="http://schemas.microsoft.com/office/powerpoint/2010/main" val="354511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45" y="137753"/>
            <a:ext cx="8596668" cy="1320800"/>
          </a:xfrm>
        </p:spPr>
        <p:txBody>
          <a:bodyPr>
            <a:normAutofit/>
          </a:bodyPr>
          <a:lstStyle/>
          <a:p>
            <a:r>
              <a:rPr lang="en-US" dirty="0"/>
              <a:t>Omron HEM-907 - a clinically validated digital blood pressure monitor</a:t>
            </a:r>
            <a:endParaRPr lang="he-IL" dirty="0"/>
          </a:p>
        </p:txBody>
      </p:sp>
      <p:graphicFrame>
        <p:nvGraphicFramePr>
          <p:cNvPr id="10" name="Content Placeholder 2">
            <a:extLst>
              <a:ext uri="{FF2B5EF4-FFF2-40B4-BE49-F238E27FC236}">
                <a16:creationId xmlns:a16="http://schemas.microsoft.com/office/drawing/2014/main" id="{A52D8FDB-1A12-4A90-8C33-210D751972EC}"/>
              </a:ext>
            </a:extLst>
          </p:cNvPr>
          <p:cNvGraphicFramePr>
            <a:graphicFrameLocks noGrp="1"/>
          </p:cNvGraphicFramePr>
          <p:nvPr>
            <p:ph idx="1"/>
          </p:nvPr>
        </p:nvGraphicFramePr>
        <p:xfrm>
          <a:off x="4869779" y="2861313"/>
          <a:ext cx="6364574" cy="3545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74B54EAE-BD05-4C26-89AC-308C8EFA8BF0}"/>
              </a:ext>
            </a:extLst>
          </p:cNvPr>
          <p:cNvSpPr>
            <a:spLocks noGrp="1"/>
          </p:cNvSpPr>
          <p:nvPr>
            <p:ph type="sldNum" sz="quarter" idx="12"/>
          </p:nvPr>
        </p:nvSpPr>
        <p:spPr>
          <a:xfrm>
            <a:off x="8596668" y="5930830"/>
            <a:ext cx="683339" cy="365125"/>
          </a:xfrm>
        </p:spPr>
        <p:txBody>
          <a:bodyPr/>
          <a:lstStyle/>
          <a:p>
            <a:fld id="{E31375A4-56A4-47D6-9801-1991572033F7}" type="slidenum">
              <a:rPr lang="he-IL" sz="1200" smtClean="0"/>
              <a:pPr/>
              <a:t>27</a:t>
            </a:fld>
            <a:endParaRPr lang="he-IL" sz="1200" dirty="0"/>
          </a:p>
        </p:txBody>
      </p:sp>
      <p:pic>
        <p:nvPicPr>
          <p:cNvPr id="8" name="Picture 7" descr="Graphical user interface&#10;&#10;Description automatically generated">
            <a:extLst>
              <a:ext uri="{FF2B5EF4-FFF2-40B4-BE49-F238E27FC236}">
                <a16:creationId xmlns:a16="http://schemas.microsoft.com/office/drawing/2014/main" id="{E449AC03-06F8-453C-87C3-A53E6D896522}"/>
              </a:ext>
            </a:extLst>
          </p:cNvPr>
          <p:cNvPicPr>
            <a:picLocks noChangeAspect="1"/>
          </p:cNvPicPr>
          <p:nvPr/>
        </p:nvPicPr>
        <p:blipFill>
          <a:blip r:embed="rId8"/>
          <a:stretch>
            <a:fillRect/>
          </a:stretch>
        </p:blipFill>
        <p:spPr>
          <a:xfrm>
            <a:off x="703249" y="1458553"/>
            <a:ext cx="3417441" cy="3721946"/>
          </a:xfrm>
          <a:prstGeom prst="rect">
            <a:avLst/>
          </a:prstGeom>
        </p:spPr>
      </p:pic>
    </p:spTree>
    <p:extLst>
      <p:ext uri="{BB962C8B-B14F-4D97-AF65-F5344CB8AC3E}">
        <p14:creationId xmlns:p14="http://schemas.microsoft.com/office/powerpoint/2010/main" val="139404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805219" y="779206"/>
            <a:ext cx="4087461" cy="859715"/>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Using BP monitor </a:t>
            </a:r>
            <a:endParaRPr lang="en-US" dirty="0"/>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805219" y="1209064"/>
            <a:ext cx="8596668" cy="388077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sz="2800" dirty="0"/>
          </a:p>
          <a:p>
            <a:r>
              <a:rPr lang="en-US" sz="2800" dirty="0"/>
              <a:t>A guideline - using BP monitor during record</a:t>
            </a:r>
          </a:p>
          <a:p>
            <a:pPr lvl="1"/>
            <a:r>
              <a:rPr lang="en-US" sz="2800" dirty="0"/>
              <a:t>Each test takes approximately 30-40sec</a:t>
            </a:r>
          </a:p>
          <a:p>
            <a:pPr lvl="1"/>
            <a:r>
              <a:rPr lang="en-US" sz="2800" dirty="0"/>
              <a:t>Measure simultaneously with video record</a:t>
            </a:r>
          </a:p>
          <a:p>
            <a:pPr lvl="1"/>
            <a:r>
              <a:rPr lang="en-US" sz="2800" dirty="0"/>
              <a:t>BP monitor on left hand</a:t>
            </a:r>
          </a:p>
          <a:p>
            <a:pPr lvl="1"/>
            <a:endParaRPr lang="en-US" sz="2600" dirty="0"/>
          </a:p>
          <a:p>
            <a:pPr marL="0" indent="0">
              <a:buNone/>
            </a:pPr>
            <a:endParaRPr lang="he-IL" sz="2800" dirty="0"/>
          </a:p>
          <a:p>
            <a:endParaRPr lang="he-IL" sz="2600"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spTree>
    <p:extLst>
      <p:ext uri="{BB962C8B-B14F-4D97-AF65-F5344CB8AC3E}">
        <p14:creationId xmlns:p14="http://schemas.microsoft.com/office/powerpoint/2010/main" val="111433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805219" y="582525"/>
            <a:ext cx="6717228"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Choosing the phone for dataset </a:t>
            </a:r>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805219" y="1209064"/>
            <a:ext cx="8596668" cy="388077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sz="2800" dirty="0"/>
          </a:p>
          <a:p>
            <a:r>
              <a:rPr lang="en-US" sz="2800" dirty="0"/>
              <a:t>Records from different smartphones had quite different STFT images</a:t>
            </a:r>
          </a:p>
          <a:p>
            <a:r>
              <a:rPr lang="en-US" sz="2800" dirty="0"/>
              <a:t>In some models using flash for more than 30sec extracted too much warmth</a:t>
            </a:r>
          </a:p>
          <a:p>
            <a:r>
              <a:rPr lang="en-US" sz="2800" dirty="0"/>
              <a:t>We selected phone model – Xiaomi Mi A2</a:t>
            </a:r>
          </a:p>
          <a:p>
            <a:pPr lvl="1"/>
            <a:endParaRPr lang="en-US" sz="2600" dirty="0"/>
          </a:p>
          <a:p>
            <a:pPr marL="0" indent="0">
              <a:buNone/>
            </a:pPr>
            <a:endParaRPr lang="he-IL" sz="2800" dirty="0"/>
          </a:p>
          <a:p>
            <a:endParaRPr lang="he-IL" sz="2600"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spTree>
    <p:extLst>
      <p:ext uri="{BB962C8B-B14F-4D97-AF65-F5344CB8AC3E}">
        <p14:creationId xmlns:p14="http://schemas.microsoft.com/office/powerpoint/2010/main" val="318989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l" rtl="0"/>
            <a:r>
              <a:rPr lang="en-US" dirty="0"/>
              <a:t>Project’s Goal</a:t>
            </a:r>
            <a:endParaRPr lang="he-IL" dirty="0"/>
          </a:p>
        </p:txBody>
      </p:sp>
      <p:sp>
        <p:nvSpPr>
          <p:cNvPr id="3" name="מציין מיקום תוכן 2"/>
          <p:cNvSpPr>
            <a:spLocks noGrp="1"/>
          </p:cNvSpPr>
          <p:nvPr>
            <p:ph idx="1"/>
          </p:nvPr>
        </p:nvSpPr>
        <p:spPr>
          <a:xfrm>
            <a:off x="677334" y="1488613"/>
            <a:ext cx="8596668" cy="3880773"/>
          </a:xfrm>
        </p:spPr>
        <p:txBody>
          <a:bodyPr>
            <a:normAutofit lnSpcReduction="10000"/>
          </a:bodyPr>
          <a:lstStyle/>
          <a:p>
            <a:pPr marL="45720" indent="0" algn="l" rtl="0">
              <a:buNone/>
            </a:pPr>
            <a:r>
              <a:rPr lang="en-US" sz="3200" dirty="0"/>
              <a:t>Estimate blood pressure values using a</a:t>
            </a:r>
          </a:p>
          <a:p>
            <a:pPr marL="45720" indent="0" algn="l" rtl="0">
              <a:buNone/>
            </a:pPr>
            <a:r>
              <a:rPr lang="en-US" sz="3200" dirty="0"/>
              <a:t>smartphone camera.</a:t>
            </a:r>
          </a:p>
          <a:p>
            <a:pPr marL="45720" indent="0" algn="l" rtl="0">
              <a:buNone/>
            </a:pPr>
            <a:endParaRPr lang="en-US" sz="3200" dirty="0"/>
          </a:p>
          <a:p>
            <a:pPr marL="45720" indent="0" algn="l" rtl="0">
              <a:buNone/>
            </a:pPr>
            <a:endParaRPr lang="en-US" sz="3200" dirty="0"/>
          </a:p>
          <a:p>
            <a:pPr marL="45720" indent="0" algn="l" rtl="0">
              <a:buNone/>
            </a:pPr>
            <a:endParaRPr lang="en-US" sz="3200" dirty="0"/>
          </a:p>
          <a:p>
            <a:pPr marL="45720" indent="0" algn="l" rtl="0">
              <a:buNone/>
            </a:pPr>
            <a:endParaRPr lang="en-US" sz="3200" dirty="0"/>
          </a:p>
          <a:p>
            <a:pPr marL="45720" indent="0">
              <a:buNone/>
            </a:pPr>
            <a:r>
              <a:rPr lang="en-US" dirty="0"/>
              <a:t>PPG – Photoplethysmogram, BP- blood pressure</a:t>
            </a:r>
            <a:endParaRPr lang="he-IL" dirty="0"/>
          </a:p>
        </p:txBody>
      </p:sp>
      <p:pic>
        <p:nvPicPr>
          <p:cNvPr id="6" name="תמונה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668" y="2599063"/>
            <a:ext cx="3826098" cy="2101659"/>
          </a:xfrm>
          <a:prstGeom prst="rect">
            <a:avLst/>
          </a:prstGeom>
        </p:spPr>
      </p:pic>
      <p:sp>
        <p:nvSpPr>
          <p:cNvPr id="4" name="Slide Number Placeholder 3">
            <a:extLst>
              <a:ext uri="{FF2B5EF4-FFF2-40B4-BE49-F238E27FC236}">
                <a16:creationId xmlns:a16="http://schemas.microsoft.com/office/drawing/2014/main" id="{EF552884-F65E-4C6F-8FE2-97ECD757FDAC}"/>
              </a:ext>
            </a:extLst>
          </p:cNvPr>
          <p:cNvSpPr>
            <a:spLocks noGrp="1"/>
          </p:cNvSpPr>
          <p:nvPr>
            <p:ph type="sldNum" sz="quarter" idx="12"/>
          </p:nvPr>
        </p:nvSpPr>
        <p:spPr>
          <a:xfrm>
            <a:off x="8590663" y="5855486"/>
            <a:ext cx="683339" cy="365125"/>
          </a:xfrm>
        </p:spPr>
        <p:txBody>
          <a:bodyPr/>
          <a:lstStyle/>
          <a:p>
            <a:fld id="{E31375A4-56A4-47D6-9801-1991572033F7}" type="slidenum">
              <a:rPr lang="he-IL" sz="1200" smtClean="0"/>
              <a:pPr/>
              <a:t>3</a:t>
            </a:fld>
            <a:endParaRPr lang="he-IL" sz="1200" dirty="0"/>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777169" y="301222"/>
            <a:ext cx="6083838"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How to build the dataset - </a:t>
            </a:r>
            <a:r>
              <a:rPr lang="en-US" sz="3600" dirty="0"/>
              <a:t>Using Smartphone </a:t>
            </a:r>
            <a:endParaRPr lang="en-US" dirty="0"/>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777169" y="1775656"/>
            <a:ext cx="8596668" cy="388077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200" dirty="0"/>
              <a:t>We found a method to get good result</a:t>
            </a:r>
          </a:p>
          <a:p>
            <a:pPr marL="0" indent="0">
              <a:buNone/>
            </a:pPr>
            <a:endParaRPr lang="en-US" sz="3200" dirty="0"/>
          </a:p>
          <a:p>
            <a:r>
              <a:rPr lang="en-US" sz="3200" dirty="0"/>
              <a:t>Phone’s record guideline</a:t>
            </a:r>
          </a:p>
          <a:p>
            <a:pPr lvl="1"/>
            <a:r>
              <a:rPr lang="en-US" sz="2800" dirty="0"/>
              <a:t>Record length is 40sec</a:t>
            </a:r>
          </a:p>
          <a:p>
            <a:pPr lvl="1"/>
            <a:r>
              <a:rPr lang="en-US" sz="2800" dirty="0"/>
              <a:t>No movements or talk during a record</a:t>
            </a:r>
          </a:p>
          <a:p>
            <a:pPr lvl="1"/>
            <a:r>
              <a:rPr lang="en-US" sz="2800" dirty="0"/>
              <a:t>Phone at heart's height</a:t>
            </a:r>
          </a:p>
          <a:p>
            <a:pPr lvl="1"/>
            <a:endParaRPr lang="en-US" sz="2600" dirty="0"/>
          </a:p>
          <a:p>
            <a:pPr marL="0" indent="0">
              <a:buNone/>
            </a:pPr>
            <a:endParaRPr lang="he-IL" sz="2800" dirty="0"/>
          </a:p>
          <a:p>
            <a:endParaRPr lang="he-IL" sz="2600"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spTree>
    <p:extLst>
      <p:ext uri="{BB962C8B-B14F-4D97-AF65-F5344CB8AC3E}">
        <p14:creationId xmlns:p14="http://schemas.microsoft.com/office/powerpoint/2010/main" val="87590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77961" y="195457"/>
            <a:ext cx="8596668" cy="1320800"/>
          </a:xfrm>
        </p:spPr>
        <p:txBody>
          <a:bodyPr/>
          <a:lstStyle/>
          <a:p>
            <a:pPr algn="l" rtl="0"/>
            <a:r>
              <a:rPr lang="en-US" dirty="0">
                <a:effectLst/>
              </a:rPr>
              <a:t>Creating a phone’s record dataset</a:t>
            </a:r>
            <a:endParaRPr lang="he-IL" dirty="0">
              <a:effectLst/>
            </a:endParaRPr>
          </a:p>
        </p:txBody>
      </p:sp>
      <p:sp>
        <p:nvSpPr>
          <p:cNvPr id="3" name="מציין מיקום תוכן 2"/>
          <p:cNvSpPr>
            <a:spLocks noGrp="1"/>
          </p:cNvSpPr>
          <p:nvPr>
            <p:ph idx="1"/>
          </p:nvPr>
        </p:nvSpPr>
        <p:spPr>
          <a:xfrm>
            <a:off x="577961" y="1118937"/>
            <a:ext cx="10551694" cy="5171886"/>
          </a:xfrm>
        </p:spPr>
        <p:txBody>
          <a:bodyPr>
            <a:normAutofit fontScale="62500" lnSpcReduction="20000"/>
          </a:bodyPr>
          <a:lstStyle/>
          <a:p>
            <a:pPr algn="l" rtl="0"/>
            <a:r>
              <a:rPr lang="en-US" sz="4500" dirty="0"/>
              <a:t>We built a valid smartphone’s records dataset</a:t>
            </a:r>
          </a:p>
          <a:p>
            <a:pPr marL="0" indent="0" algn="l" rtl="0">
              <a:buNone/>
            </a:pPr>
            <a:endParaRPr lang="en-US" sz="4500" dirty="0"/>
          </a:p>
          <a:p>
            <a:pPr algn="l" rtl="0">
              <a:buFont typeface="Arial" panose="020B0604020202020204" pitchFamily="34" charset="0"/>
              <a:buChar char="•"/>
            </a:pPr>
            <a:r>
              <a:rPr lang="en-US" sz="4500" dirty="0"/>
              <a:t>Dataset containing ~200 smartphone’s PPG and their BP values</a:t>
            </a:r>
          </a:p>
          <a:p>
            <a:pPr algn="l" rtl="0">
              <a:buFont typeface="Arial" panose="020B0604020202020204" pitchFamily="34" charset="0"/>
              <a:buChar char="•"/>
            </a:pPr>
            <a:r>
              <a:rPr lang="en-US" sz="4500" dirty="0"/>
              <a:t>Important notes were saved in csv file</a:t>
            </a:r>
          </a:p>
          <a:p>
            <a:pPr algn="l" rtl="0">
              <a:buFont typeface="Arial" panose="020B0604020202020204" pitchFamily="34" charset="0"/>
              <a:buChar char="•"/>
            </a:pPr>
            <a:r>
              <a:rPr lang="en-US" sz="4500" dirty="0"/>
              <a:t>15 different people were involved</a:t>
            </a:r>
          </a:p>
          <a:p>
            <a:pPr algn="l" rtl="0">
              <a:buFont typeface="Arial" panose="020B0604020202020204" pitchFamily="34" charset="0"/>
              <a:buChar char="•"/>
            </a:pPr>
            <a:r>
              <a:rPr lang="en-US" sz="4500" dirty="0"/>
              <a:t>Age ranges in between 20-65 years old</a:t>
            </a:r>
          </a:p>
          <a:p>
            <a:pPr algn="l" rtl="0">
              <a:buFont typeface="Arial" panose="020B0604020202020204" pitchFamily="34" charset="0"/>
              <a:buChar char="•"/>
            </a:pPr>
            <a:r>
              <a:rPr lang="en-US" sz="4500" dirty="0"/>
              <a:t>Raw video records were saved for future developments </a:t>
            </a:r>
          </a:p>
          <a:p>
            <a:pPr algn="l" rtl="0">
              <a:buFont typeface="Arial" panose="020B0604020202020204" pitchFamily="34" charset="0"/>
              <a:buChar char="•"/>
            </a:pPr>
            <a:endParaRPr lang="en-US" sz="4500" dirty="0"/>
          </a:p>
          <a:p>
            <a:pPr marL="0" indent="0" algn="l" rtl="0">
              <a:buNone/>
            </a:pPr>
            <a:r>
              <a:rPr lang="en-US" sz="4500" dirty="0"/>
              <a:t>Smartphone's databases with their raw PPG signals are not easily accessible online</a:t>
            </a:r>
          </a:p>
          <a:p>
            <a:pPr marL="0" indent="0" algn="l" rtl="0">
              <a:buNone/>
            </a:pPr>
            <a:endParaRPr lang="en-US" sz="2800" dirty="0"/>
          </a:p>
        </p:txBody>
      </p:sp>
      <p:sp>
        <p:nvSpPr>
          <p:cNvPr id="5" name="Slide Number Placeholder 4">
            <a:extLst>
              <a:ext uri="{FF2B5EF4-FFF2-40B4-BE49-F238E27FC236}">
                <a16:creationId xmlns:a16="http://schemas.microsoft.com/office/drawing/2014/main" id="{0B0DF8A0-A540-4959-9BD8-0ACDD938EEF9}"/>
              </a:ext>
            </a:extLst>
          </p:cNvPr>
          <p:cNvSpPr>
            <a:spLocks noGrp="1"/>
          </p:cNvSpPr>
          <p:nvPr>
            <p:ph type="sldNum" sz="quarter" idx="12"/>
          </p:nvPr>
        </p:nvSpPr>
        <p:spPr>
          <a:xfrm>
            <a:off x="8842549" y="5925698"/>
            <a:ext cx="431453" cy="365125"/>
          </a:xfrm>
        </p:spPr>
        <p:txBody>
          <a:bodyPr/>
          <a:lstStyle/>
          <a:p>
            <a:fld id="{E31375A4-56A4-47D6-9801-1991572033F7}" type="slidenum">
              <a:rPr lang="he-IL" sz="1200" smtClean="0"/>
              <a:pPr/>
              <a:t>31</a:t>
            </a:fld>
            <a:endParaRPr lang="he-IL" sz="1200" dirty="0"/>
          </a:p>
        </p:txBody>
      </p:sp>
    </p:spTree>
    <p:extLst>
      <p:ext uri="{BB962C8B-B14F-4D97-AF65-F5344CB8AC3E}">
        <p14:creationId xmlns:p14="http://schemas.microsoft.com/office/powerpoint/2010/main" val="114241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21713" y="857469"/>
            <a:ext cx="5013603" cy="1320800"/>
          </a:xfrm>
        </p:spPr>
        <p:txBody>
          <a:bodyPr/>
          <a:lstStyle/>
          <a:p>
            <a:pPr algn="l" rtl="0"/>
            <a:r>
              <a:rPr lang="en-US" dirty="0">
                <a:effectLst/>
              </a:rPr>
              <a:t>Transfer learning tries</a:t>
            </a:r>
            <a:endParaRPr lang="he-IL" dirty="0">
              <a:effectLst/>
            </a:endParaRPr>
          </a:p>
        </p:txBody>
      </p:sp>
      <p:sp>
        <p:nvSpPr>
          <p:cNvPr id="3" name="מציין מיקום תוכן 2"/>
          <p:cNvSpPr>
            <a:spLocks noGrp="1"/>
          </p:cNvSpPr>
          <p:nvPr>
            <p:ph idx="1"/>
          </p:nvPr>
        </p:nvSpPr>
        <p:spPr>
          <a:xfrm>
            <a:off x="821713" y="1993460"/>
            <a:ext cx="9202390" cy="4114800"/>
          </a:xfrm>
        </p:spPr>
        <p:txBody>
          <a:bodyPr>
            <a:normAutofit/>
          </a:bodyPr>
          <a:lstStyle/>
          <a:p>
            <a:pPr algn="l" rtl="0"/>
            <a:r>
              <a:rPr lang="en-US" sz="3200" dirty="0"/>
              <a:t>Building our own AlexNet based network </a:t>
            </a:r>
          </a:p>
          <a:p>
            <a:pPr marL="0" indent="0" algn="l" rtl="0">
              <a:buNone/>
            </a:pPr>
            <a:endParaRPr lang="en-US" sz="3200" dirty="0"/>
          </a:p>
          <a:p>
            <a:r>
              <a:rPr lang="en-US" sz="2800" dirty="0"/>
              <a:t>Using our AlexNet based net with the dataset we created for b</a:t>
            </a:r>
            <a:r>
              <a:rPr lang="en-US" altLang="en-US" sz="2800" dirty="0"/>
              <a:t>lood pressure assessment </a:t>
            </a:r>
          </a:p>
          <a:p>
            <a:pPr algn="l" rtl="0"/>
            <a:endParaRPr lang="en-US" sz="2600" dirty="0"/>
          </a:p>
          <a:p>
            <a:pPr marL="0" indent="0" algn="l" rtl="0">
              <a:buNone/>
            </a:pPr>
            <a:endParaRPr lang="en-US" sz="2600" dirty="0"/>
          </a:p>
          <a:p>
            <a:pPr marL="0" indent="0">
              <a:buNone/>
            </a:pPr>
            <a:endParaRPr lang="en-US" sz="2800" dirty="0"/>
          </a:p>
        </p:txBody>
      </p:sp>
      <p:sp>
        <p:nvSpPr>
          <p:cNvPr id="5" name="Slide Number Placeholder 4">
            <a:extLst>
              <a:ext uri="{FF2B5EF4-FFF2-40B4-BE49-F238E27FC236}">
                <a16:creationId xmlns:a16="http://schemas.microsoft.com/office/drawing/2014/main" id="{0B0DF8A0-A540-4959-9BD8-0ACDD938EEF9}"/>
              </a:ext>
            </a:extLst>
          </p:cNvPr>
          <p:cNvSpPr>
            <a:spLocks noGrp="1"/>
          </p:cNvSpPr>
          <p:nvPr>
            <p:ph type="sldNum" sz="quarter" idx="12"/>
          </p:nvPr>
        </p:nvSpPr>
        <p:spPr>
          <a:xfrm>
            <a:off x="8842549" y="5925698"/>
            <a:ext cx="431453" cy="365125"/>
          </a:xfrm>
        </p:spPr>
        <p:txBody>
          <a:bodyPr/>
          <a:lstStyle/>
          <a:p>
            <a:fld id="{E31375A4-56A4-47D6-9801-1991572033F7}" type="slidenum">
              <a:rPr lang="he-IL" sz="1200" smtClean="0"/>
              <a:pPr/>
              <a:t>32</a:t>
            </a:fld>
            <a:endParaRPr lang="he-IL" sz="1200" dirty="0"/>
          </a:p>
        </p:txBody>
      </p:sp>
    </p:spTree>
    <p:extLst>
      <p:ext uri="{BB962C8B-B14F-4D97-AF65-F5344CB8AC3E}">
        <p14:creationId xmlns:p14="http://schemas.microsoft.com/office/powerpoint/2010/main" val="103726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300789" y="260113"/>
            <a:ext cx="4372709"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Transfer learning </a:t>
            </a:r>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sp>
        <p:nvSpPr>
          <p:cNvPr id="6" name="מציין מיקום תוכן 2">
            <a:extLst>
              <a:ext uri="{FF2B5EF4-FFF2-40B4-BE49-F238E27FC236}">
                <a16:creationId xmlns:a16="http://schemas.microsoft.com/office/drawing/2014/main" id="{2FE6E413-DFBE-43A7-8DE5-3C4AE51B0683}"/>
              </a:ext>
            </a:extLst>
          </p:cNvPr>
          <p:cNvSpPr txBox="1">
            <a:spLocks/>
          </p:cNvSpPr>
          <p:nvPr/>
        </p:nvSpPr>
        <p:spPr>
          <a:xfrm>
            <a:off x="577891" y="1233890"/>
            <a:ext cx="5723757" cy="367779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lgn="r" rtl="1">
              <a:buNone/>
            </a:pPr>
            <a:endParaRPr lang="he-IL" sz="2800" dirty="0">
              <a:solidFill>
                <a:srgbClr val="FF0000"/>
              </a:solidFill>
            </a:endParaRPr>
          </a:p>
        </p:txBody>
      </p:sp>
      <p:sp>
        <p:nvSpPr>
          <p:cNvPr id="7" name="מציין מיקום תוכן 2">
            <a:extLst>
              <a:ext uri="{FF2B5EF4-FFF2-40B4-BE49-F238E27FC236}">
                <a16:creationId xmlns:a16="http://schemas.microsoft.com/office/drawing/2014/main" id="{B971D7C6-36DE-4F6E-A276-B85F16819D51}"/>
              </a:ext>
            </a:extLst>
          </p:cNvPr>
          <p:cNvSpPr txBox="1">
            <a:spLocks/>
          </p:cNvSpPr>
          <p:nvPr/>
        </p:nvSpPr>
        <p:spPr>
          <a:xfrm>
            <a:off x="685800" y="1043214"/>
            <a:ext cx="9371150" cy="5212547"/>
          </a:xfrm>
          <a:prstGeom prst="rect">
            <a:avLst/>
          </a:prstGeom>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t>MAD</a:t>
            </a:r>
            <a:r>
              <a:rPr lang="en-US" sz="1900" dirty="0"/>
              <a:t> </a:t>
            </a:r>
            <a:r>
              <a:rPr lang="en-US" sz="2800" dirty="0"/>
              <a:t>-</a:t>
            </a:r>
            <a:r>
              <a:rPr lang="en-US" sz="1800" dirty="0"/>
              <a:t> </a:t>
            </a:r>
            <a:r>
              <a:rPr lang="en-US" sz="2800" b="0" i="0" u="none" strike="noStrike" baseline="0" dirty="0">
                <a:solidFill>
                  <a:srgbClr val="000000"/>
                </a:solidFill>
              </a:rPr>
              <a:t>mean absolute difference</a:t>
            </a:r>
            <a:r>
              <a:rPr lang="en-US" sz="2800" dirty="0"/>
              <a:t> was expected to be around 5[mmHg] in practice the results were around 9[mmHg] </a:t>
            </a:r>
          </a:p>
          <a:p>
            <a:pPr marL="0" indent="0">
              <a:buNone/>
            </a:pPr>
            <a:endParaRPr lang="he-IL" sz="2800" dirty="0"/>
          </a:p>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dirty="0"/>
              <a:t>Hyperparameters examined</a:t>
            </a:r>
          </a:p>
          <a:p>
            <a:pPr>
              <a:buFont typeface="Arial" panose="020B0604020202020204" pitchFamily="34" charset="0"/>
              <a:buChar char="•"/>
            </a:pPr>
            <a:r>
              <a:rPr lang="en-US" sz="2200" dirty="0"/>
              <a:t>Dropout</a:t>
            </a:r>
          </a:p>
          <a:p>
            <a:pPr>
              <a:buFont typeface="Arial" panose="020B0604020202020204" pitchFamily="34" charset="0"/>
              <a:buChar char="•"/>
            </a:pPr>
            <a:r>
              <a:rPr lang="en-US" sz="2200" dirty="0"/>
              <a:t>learning rate</a:t>
            </a:r>
          </a:p>
          <a:p>
            <a:endParaRPr lang="he-IL" sz="2800" dirty="0"/>
          </a:p>
          <a:p>
            <a:pPr marL="0" indent="0">
              <a:buNone/>
            </a:pPr>
            <a:r>
              <a:rPr lang="en-US" sz="2800" dirty="0"/>
              <a:t>We tried different approaches for transfer learning</a:t>
            </a:r>
            <a:endParaRPr lang="he-IL" sz="2800" dirty="0"/>
          </a:p>
          <a:p>
            <a:r>
              <a:rPr lang="en-US" sz="2800" dirty="0"/>
              <a:t>Using the same model</a:t>
            </a:r>
          </a:p>
          <a:p>
            <a:r>
              <a:rPr lang="en-US" sz="2800" dirty="0"/>
              <a:t>Changing the classifier model to a smaller one</a:t>
            </a:r>
          </a:p>
          <a:p>
            <a:pPr lvl="1">
              <a:buFont typeface="Arial" panose="020B0604020202020204" pitchFamily="34" charset="0"/>
              <a:buChar char="•"/>
            </a:pPr>
            <a:r>
              <a:rPr lang="en-US" sz="2600" dirty="0"/>
              <a:t>With L1 loss function</a:t>
            </a:r>
          </a:p>
          <a:p>
            <a:pPr lvl="1">
              <a:buFont typeface="Arial" panose="020B0604020202020204" pitchFamily="34" charset="0"/>
              <a:buChar char="•"/>
            </a:pPr>
            <a:endParaRPr lang="en-US" sz="2600" dirty="0"/>
          </a:p>
          <a:p>
            <a:endParaRPr lang="en-US" sz="2800" dirty="0"/>
          </a:p>
          <a:p>
            <a:endParaRPr lang="en-US" sz="2800" dirty="0"/>
          </a:p>
        </p:txBody>
      </p:sp>
    </p:spTree>
    <p:extLst>
      <p:ext uri="{BB962C8B-B14F-4D97-AF65-F5344CB8AC3E}">
        <p14:creationId xmlns:p14="http://schemas.microsoft.com/office/powerpoint/2010/main" val="421599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690578" y="339016"/>
            <a:ext cx="6301648"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Same Model Transfer learning </a:t>
            </a:r>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sp>
        <p:nvSpPr>
          <p:cNvPr id="6" name="מציין מיקום תוכן 2">
            <a:extLst>
              <a:ext uri="{FF2B5EF4-FFF2-40B4-BE49-F238E27FC236}">
                <a16:creationId xmlns:a16="http://schemas.microsoft.com/office/drawing/2014/main" id="{2FE6E413-DFBE-43A7-8DE5-3C4AE51B0683}"/>
              </a:ext>
            </a:extLst>
          </p:cNvPr>
          <p:cNvSpPr txBox="1">
            <a:spLocks/>
          </p:cNvSpPr>
          <p:nvPr/>
        </p:nvSpPr>
        <p:spPr>
          <a:xfrm>
            <a:off x="577891" y="1233890"/>
            <a:ext cx="5723757" cy="367779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lgn="r" rtl="1">
              <a:buNone/>
            </a:pPr>
            <a:endParaRPr lang="he-IL" sz="2800" dirty="0">
              <a:solidFill>
                <a:srgbClr val="FF0000"/>
              </a:solidFill>
            </a:endParaRPr>
          </a:p>
        </p:txBody>
      </p:sp>
      <p:sp>
        <p:nvSpPr>
          <p:cNvPr id="7" name="מציין מיקום תוכן 2">
            <a:extLst>
              <a:ext uri="{FF2B5EF4-FFF2-40B4-BE49-F238E27FC236}">
                <a16:creationId xmlns:a16="http://schemas.microsoft.com/office/drawing/2014/main" id="{B971D7C6-36DE-4F6E-A276-B85F16819D51}"/>
              </a:ext>
            </a:extLst>
          </p:cNvPr>
          <p:cNvSpPr txBox="1">
            <a:spLocks/>
          </p:cNvSpPr>
          <p:nvPr/>
        </p:nvSpPr>
        <p:spPr>
          <a:xfrm>
            <a:off x="772167" y="1043214"/>
            <a:ext cx="9655687" cy="484742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t>Based on AlexNet architecture model and transfer learning on it</a:t>
            </a:r>
          </a:p>
          <a:p>
            <a:r>
              <a:rPr lang="en-US" sz="2800" dirty="0"/>
              <a:t>Major hyperparameters</a:t>
            </a:r>
          </a:p>
          <a:p>
            <a:pPr lvl="1">
              <a:buFont typeface="Arial" panose="020B0604020202020204" pitchFamily="34" charset="0"/>
              <a:buChar char="•"/>
            </a:pPr>
            <a:r>
              <a:rPr lang="en-US" sz="1800" dirty="0"/>
              <a:t>Learning rate</a:t>
            </a:r>
          </a:p>
          <a:p>
            <a:pPr lvl="1">
              <a:buFont typeface="Arial" panose="020B0604020202020204" pitchFamily="34" charset="0"/>
              <a:buChar char="•"/>
            </a:pPr>
            <a:r>
              <a:rPr lang="en-US" sz="1800" dirty="0"/>
              <a:t>Dropout</a:t>
            </a:r>
          </a:p>
        </p:txBody>
      </p:sp>
      <p:grpSp>
        <p:nvGrpSpPr>
          <p:cNvPr id="13" name="Group 12">
            <a:extLst>
              <a:ext uri="{FF2B5EF4-FFF2-40B4-BE49-F238E27FC236}">
                <a16:creationId xmlns:a16="http://schemas.microsoft.com/office/drawing/2014/main" id="{17B46FD2-6565-446D-B95F-106097675A61}"/>
              </a:ext>
            </a:extLst>
          </p:cNvPr>
          <p:cNvGrpSpPr/>
          <p:nvPr/>
        </p:nvGrpSpPr>
        <p:grpSpPr>
          <a:xfrm>
            <a:off x="444919" y="3586016"/>
            <a:ext cx="6547307" cy="2541417"/>
            <a:chOff x="1645647" y="3586016"/>
            <a:chExt cx="6547307" cy="2541417"/>
          </a:xfrm>
        </p:grpSpPr>
        <p:pic>
          <p:nvPicPr>
            <p:cNvPr id="4" name="Picture 3">
              <a:extLst>
                <a:ext uri="{FF2B5EF4-FFF2-40B4-BE49-F238E27FC236}">
                  <a16:creationId xmlns:a16="http://schemas.microsoft.com/office/drawing/2014/main" id="{B51CF39C-482A-4822-8F30-0D940C336420}"/>
                </a:ext>
              </a:extLst>
            </p:cNvPr>
            <p:cNvPicPr>
              <a:picLocks noChangeAspect="1"/>
            </p:cNvPicPr>
            <p:nvPr/>
          </p:nvPicPr>
          <p:blipFill>
            <a:blip r:embed="rId3"/>
            <a:stretch>
              <a:fillRect/>
            </a:stretch>
          </p:blipFill>
          <p:spPr>
            <a:xfrm>
              <a:off x="1645647" y="3586016"/>
              <a:ext cx="6127317" cy="2541417"/>
            </a:xfrm>
            <a:prstGeom prst="rect">
              <a:avLst/>
            </a:prstGeom>
          </p:spPr>
        </p:pic>
        <p:sp>
          <p:nvSpPr>
            <p:cNvPr id="8" name="TextBox 7">
              <a:extLst>
                <a:ext uri="{FF2B5EF4-FFF2-40B4-BE49-F238E27FC236}">
                  <a16:creationId xmlns:a16="http://schemas.microsoft.com/office/drawing/2014/main" id="{15E2A826-32AC-4F2A-BB8D-5678BF1F1734}"/>
                </a:ext>
              </a:extLst>
            </p:cNvPr>
            <p:cNvSpPr txBox="1"/>
            <p:nvPr/>
          </p:nvSpPr>
          <p:spPr>
            <a:xfrm>
              <a:off x="3496118" y="3746322"/>
              <a:ext cx="1928428" cy="646331"/>
            </a:xfrm>
            <a:prstGeom prst="rect">
              <a:avLst/>
            </a:prstGeom>
            <a:noFill/>
          </p:spPr>
          <p:txBody>
            <a:bodyPr wrap="square" rtlCol="0">
              <a:spAutoFit/>
            </a:bodyPr>
            <a:lstStyle/>
            <a:p>
              <a:r>
                <a:rPr lang="en-US" dirty="0"/>
                <a:t>Features layers</a:t>
              </a:r>
            </a:p>
            <a:p>
              <a:r>
                <a:rPr lang="en-US" dirty="0"/>
                <a:t>(conv layers)</a:t>
              </a:r>
            </a:p>
          </p:txBody>
        </p:sp>
        <p:sp>
          <p:nvSpPr>
            <p:cNvPr id="10" name="TextBox 9">
              <a:extLst>
                <a:ext uri="{FF2B5EF4-FFF2-40B4-BE49-F238E27FC236}">
                  <a16:creationId xmlns:a16="http://schemas.microsoft.com/office/drawing/2014/main" id="{F3E79886-0729-4E33-B359-7647408CA901}"/>
                </a:ext>
              </a:extLst>
            </p:cNvPr>
            <p:cNvSpPr txBox="1"/>
            <p:nvPr/>
          </p:nvSpPr>
          <p:spPr>
            <a:xfrm>
              <a:off x="6264526" y="4210393"/>
              <a:ext cx="1928428" cy="646331"/>
            </a:xfrm>
            <a:prstGeom prst="rect">
              <a:avLst/>
            </a:prstGeom>
            <a:noFill/>
          </p:spPr>
          <p:txBody>
            <a:bodyPr wrap="square" rtlCol="0">
              <a:spAutoFit/>
            </a:bodyPr>
            <a:lstStyle/>
            <a:p>
              <a:r>
                <a:rPr lang="en-US" dirty="0"/>
                <a:t>Classifier layers</a:t>
              </a:r>
            </a:p>
            <a:p>
              <a:r>
                <a:rPr lang="en-US" dirty="0"/>
                <a:t>(FC layers)</a:t>
              </a:r>
            </a:p>
          </p:txBody>
        </p:sp>
      </p:grpSp>
      <p:sp>
        <p:nvSpPr>
          <p:cNvPr id="12" name="TextBox 11">
            <a:extLst>
              <a:ext uri="{FF2B5EF4-FFF2-40B4-BE49-F238E27FC236}">
                <a16:creationId xmlns:a16="http://schemas.microsoft.com/office/drawing/2014/main" id="{0E6E8592-729C-4595-B98A-DF205694AF86}"/>
              </a:ext>
            </a:extLst>
          </p:cNvPr>
          <p:cNvSpPr txBox="1"/>
          <p:nvPr/>
        </p:nvSpPr>
        <p:spPr>
          <a:xfrm>
            <a:off x="7309804" y="4373107"/>
            <a:ext cx="4641273"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(classifier): Sequential(</a:t>
            </a:r>
          </a:p>
          <a:p>
            <a:r>
              <a:rPr lang="en-US" sz="1200" dirty="0"/>
              <a:t>    (0): Dropout(p=0.2, inplace=False)</a:t>
            </a:r>
          </a:p>
          <a:p>
            <a:r>
              <a:rPr lang="en-US" sz="1200" dirty="0"/>
              <a:t>    (1): Linear(in_features=1024, out_features=4096, bias=True)</a:t>
            </a:r>
          </a:p>
          <a:p>
            <a:r>
              <a:rPr lang="en-US" sz="1200" dirty="0"/>
              <a:t>    (2): ReLU(inplace=True)</a:t>
            </a:r>
          </a:p>
          <a:p>
            <a:r>
              <a:rPr lang="en-US" sz="1200" dirty="0"/>
              <a:t>    (3): Dropout(p=0.2, inplace=False)</a:t>
            </a:r>
          </a:p>
          <a:p>
            <a:r>
              <a:rPr lang="en-US" sz="1200" dirty="0"/>
              <a:t>    (4): Linear(in_features=4096, out_features=4096, bias=True)</a:t>
            </a:r>
          </a:p>
          <a:p>
            <a:r>
              <a:rPr lang="en-US" sz="1200" dirty="0"/>
              <a:t>    (5): ReLU(inplace=True)</a:t>
            </a:r>
          </a:p>
          <a:p>
            <a:r>
              <a:rPr lang="en-US" sz="1200" dirty="0"/>
              <a:t>    (6): Linear(in_features=4096, out_features=1, bias=True)</a:t>
            </a:r>
          </a:p>
          <a:p>
            <a:r>
              <a:rPr lang="en-US" sz="1200" dirty="0"/>
              <a:t>  )</a:t>
            </a:r>
          </a:p>
        </p:txBody>
      </p:sp>
    </p:spTree>
    <p:extLst>
      <p:ext uri="{BB962C8B-B14F-4D97-AF65-F5344CB8AC3E}">
        <p14:creationId xmlns:p14="http://schemas.microsoft.com/office/powerpoint/2010/main" val="102329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E2338C13-BEE0-43D8-80A2-30556A5DEF5D}"/>
              </a:ext>
            </a:extLst>
          </p:cNvPr>
          <p:cNvPicPr>
            <a:picLocks noChangeAspect="1"/>
          </p:cNvPicPr>
          <p:nvPr/>
        </p:nvPicPr>
        <p:blipFill rotWithShape="1">
          <a:blip r:embed="rId3">
            <a:extLst>
              <a:ext uri="{28A0092B-C50C-407E-A947-70E740481C1C}">
                <a14:useLocalDpi xmlns:a14="http://schemas.microsoft.com/office/drawing/2010/main" val="0"/>
              </a:ext>
            </a:extLst>
          </a:blip>
          <a:srcRect b="33865"/>
          <a:stretch/>
        </p:blipFill>
        <p:spPr>
          <a:xfrm>
            <a:off x="283894" y="1599232"/>
            <a:ext cx="9030472" cy="4460558"/>
          </a:xfrm>
          <a:prstGeom prst="rect">
            <a:avLst/>
          </a:prstGeom>
        </p:spPr>
      </p:pic>
      <p:grpSp>
        <p:nvGrpSpPr>
          <p:cNvPr id="25" name="Group 1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 name="מציין מיקום תוכן 2">
            <a:extLst>
              <a:ext uri="{FF2B5EF4-FFF2-40B4-BE49-F238E27FC236}">
                <a16:creationId xmlns:a16="http://schemas.microsoft.com/office/drawing/2014/main" id="{CE7B7977-CA4F-4EA8-B30B-062C08D6BD85}"/>
              </a:ext>
            </a:extLst>
          </p:cNvPr>
          <p:cNvSpPr txBox="1">
            <a:spLocks/>
          </p:cNvSpPr>
          <p:nvPr/>
        </p:nvSpPr>
        <p:spPr>
          <a:xfrm>
            <a:off x="1237279" y="819573"/>
            <a:ext cx="293471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a:t>Graphs</a:t>
            </a:r>
          </a:p>
          <a:p>
            <a:pPr marL="0" indent="0"/>
            <a:r>
              <a:rPr lang="en-US" dirty="0"/>
              <a:t>Blue – train stage</a:t>
            </a:r>
          </a:p>
          <a:p>
            <a:pPr marL="0" indent="0"/>
            <a:r>
              <a:rPr lang="en-US" dirty="0"/>
              <a:t>Orange – validation stage</a:t>
            </a:r>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r>
              <a:rPr lang="en-US"/>
              <a:t>19</a:t>
            </a:r>
          </a:p>
        </p:txBody>
      </p:sp>
      <p:sp>
        <p:nvSpPr>
          <p:cNvPr id="24" name="כותרת 1">
            <a:extLst>
              <a:ext uri="{FF2B5EF4-FFF2-40B4-BE49-F238E27FC236}">
                <a16:creationId xmlns:a16="http://schemas.microsoft.com/office/drawing/2014/main" id="{82630986-0B98-4160-BA40-24B6BE5E3ECA}"/>
              </a:ext>
            </a:extLst>
          </p:cNvPr>
          <p:cNvSpPr txBox="1">
            <a:spLocks/>
          </p:cNvSpPr>
          <p:nvPr/>
        </p:nvSpPr>
        <p:spPr>
          <a:xfrm>
            <a:off x="1208436" y="154316"/>
            <a:ext cx="6301648"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Same Model Transfer learning</a:t>
            </a:r>
          </a:p>
          <a:p>
            <a:pPr algn="ctr"/>
            <a:endParaRPr lang="en-US" dirty="0"/>
          </a:p>
          <a:p>
            <a:pPr algn="ctr"/>
            <a:r>
              <a:rPr lang="en-US" dirty="0"/>
              <a:t> </a:t>
            </a:r>
          </a:p>
        </p:txBody>
      </p:sp>
      <p:sp>
        <p:nvSpPr>
          <p:cNvPr id="27" name="TextBox 26">
            <a:extLst>
              <a:ext uri="{FF2B5EF4-FFF2-40B4-BE49-F238E27FC236}">
                <a16:creationId xmlns:a16="http://schemas.microsoft.com/office/drawing/2014/main" id="{E5ADE605-9C38-4FEA-8A52-BE27133115FB}"/>
              </a:ext>
            </a:extLst>
          </p:cNvPr>
          <p:cNvSpPr txBox="1"/>
          <p:nvPr/>
        </p:nvSpPr>
        <p:spPr>
          <a:xfrm>
            <a:off x="4105039" y="5993626"/>
            <a:ext cx="940058" cy="276999"/>
          </a:xfrm>
          <a:prstGeom prst="rect">
            <a:avLst/>
          </a:prstGeom>
          <a:noFill/>
        </p:spPr>
        <p:txBody>
          <a:bodyPr wrap="square" rtlCol="0">
            <a:spAutoFit/>
          </a:bodyPr>
          <a:lstStyle/>
          <a:p>
            <a:pPr algn="ctr"/>
            <a:r>
              <a:rPr lang="en-US" sz="1200" b="1" dirty="0"/>
              <a:t>epoch</a:t>
            </a:r>
          </a:p>
        </p:txBody>
      </p:sp>
    </p:spTree>
    <p:extLst>
      <p:ext uri="{BB962C8B-B14F-4D97-AF65-F5344CB8AC3E}">
        <p14:creationId xmlns:p14="http://schemas.microsoft.com/office/powerpoint/2010/main" val="24570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623CE1-E9BF-4C76-A47F-B2645C0D224D}"/>
              </a:ext>
            </a:extLst>
          </p:cNvPr>
          <p:cNvPicPr>
            <a:picLocks noChangeAspect="1"/>
          </p:cNvPicPr>
          <p:nvPr/>
        </p:nvPicPr>
        <p:blipFill>
          <a:blip r:embed="rId3"/>
          <a:stretch>
            <a:fillRect/>
          </a:stretch>
        </p:blipFill>
        <p:spPr>
          <a:xfrm>
            <a:off x="462285" y="3447646"/>
            <a:ext cx="6495641" cy="2752778"/>
          </a:xfrm>
          <a:prstGeom prst="rect">
            <a:avLst/>
          </a:prstGeom>
        </p:spPr>
      </p:pic>
      <p:sp>
        <p:nvSpPr>
          <p:cNvPr id="5" name="כותרת 1">
            <a:extLst>
              <a:ext uri="{FF2B5EF4-FFF2-40B4-BE49-F238E27FC236}">
                <a16:creationId xmlns:a16="http://schemas.microsoft.com/office/drawing/2014/main" id="{9682BF4A-9717-4DDC-A7C2-04BE4D3A543A}"/>
              </a:ext>
            </a:extLst>
          </p:cNvPr>
          <p:cNvSpPr txBox="1">
            <a:spLocks/>
          </p:cNvSpPr>
          <p:nvPr/>
        </p:nvSpPr>
        <p:spPr>
          <a:xfrm>
            <a:off x="577891" y="260113"/>
            <a:ext cx="7383854"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Change Classifier Transfer learning </a:t>
            </a:r>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sp>
        <p:nvSpPr>
          <p:cNvPr id="6" name="מציין מיקום תוכן 2">
            <a:extLst>
              <a:ext uri="{FF2B5EF4-FFF2-40B4-BE49-F238E27FC236}">
                <a16:creationId xmlns:a16="http://schemas.microsoft.com/office/drawing/2014/main" id="{2FE6E413-DFBE-43A7-8DE5-3C4AE51B0683}"/>
              </a:ext>
            </a:extLst>
          </p:cNvPr>
          <p:cNvSpPr txBox="1">
            <a:spLocks/>
          </p:cNvSpPr>
          <p:nvPr/>
        </p:nvSpPr>
        <p:spPr>
          <a:xfrm>
            <a:off x="577891" y="1233890"/>
            <a:ext cx="5723757" cy="367779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lgn="r" rtl="1">
              <a:buNone/>
            </a:pPr>
            <a:endParaRPr lang="he-IL" sz="2800" dirty="0">
              <a:solidFill>
                <a:srgbClr val="FF0000"/>
              </a:solidFill>
            </a:endParaRPr>
          </a:p>
        </p:txBody>
      </p:sp>
      <p:sp>
        <p:nvSpPr>
          <p:cNvPr id="7" name="מציין מיקום תוכן 2">
            <a:extLst>
              <a:ext uri="{FF2B5EF4-FFF2-40B4-BE49-F238E27FC236}">
                <a16:creationId xmlns:a16="http://schemas.microsoft.com/office/drawing/2014/main" id="{B971D7C6-36DE-4F6E-A276-B85F16819D51}"/>
              </a:ext>
            </a:extLst>
          </p:cNvPr>
          <p:cNvSpPr txBox="1">
            <a:spLocks/>
          </p:cNvSpPr>
          <p:nvPr/>
        </p:nvSpPr>
        <p:spPr>
          <a:xfrm>
            <a:off x="772167" y="1043214"/>
            <a:ext cx="9655687" cy="484742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t>We used the old AlexNetReg model</a:t>
            </a:r>
          </a:p>
          <a:p>
            <a:pPr marL="0" indent="0">
              <a:buNone/>
            </a:pPr>
            <a:r>
              <a:rPr lang="en-US" sz="2800" dirty="0"/>
              <a:t>1</a:t>
            </a:r>
            <a:r>
              <a:rPr lang="en-US" sz="2800" baseline="30000" dirty="0"/>
              <a:t>st</a:t>
            </a:r>
            <a:r>
              <a:rPr lang="en-US" sz="2800" dirty="0"/>
              <a:t>  Shrinking the classifier</a:t>
            </a:r>
          </a:p>
          <a:p>
            <a:pPr marL="0" indent="0">
              <a:buNone/>
            </a:pPr>
            <a:r>
              <a:rPr lang="en-US" sz="2800" dirty="0"/>
              <a:t>2</a:t>
            </a:r>
            <a:r>
              <a:rPr lang="en-US" sz="2800" baseline="30000" dirty="0"/>
              <a:t>nd</a:t>
            </a:r>
            <a:r>
              <a:rPr lang="en-US" sz="2800" dirty="0"/>
              <a:t> Using transfer learning technique</a:t>
            </a:r>
          </a:p>
          <a:p>
            <a:r>
              <a:rPr lang="en-US" sz="2800" dirty="0"/>
              <a:t>Major parameters</a:t>
            </a:r>
          </a:p>
          <a:p>
            <a:pPr lvl="1">
              <a:buFont typeface="Arial" panose="020B0604020202020204" pitchFamily="34" charset="0"/>
              <a:buChar char="•"/>
            </a:pPr>
            <a:r>
              <a:rPr lang="en-US" sz="1800" dirty="0"/>
              <a:t>Learning rate</a:t>
            </a:r>
          </a:p>
          <a:p>
            <a:pPr marL="457200" lvl="1" indent="0">
              <a:buNone/>
            </a:pPr>
            <a:endParaRPr lang="en-US" sz="2600" dirty="0"/>
          </a:p>
        </p:txBody>
      </p:sp>
      <p:sp>
        <p:nvSpPr>
          <p:cNvPr id="10" name="TextBox 9">
            <a:extLst>
              <a:ext uri="{FF2B5EF4-FFF2-40B4-BE49-F238E27FC236}">
                <a16:creationId xmlns:a16="http://schemas.microsoft.com/office/drawing/2014/main" id="{D1990EAB-90F1-453B-8825-9812D4D6DD3A}"/>
              </a:ext>
            </a:extLst>
          </p:cNvPr>
          <p:cNvSpPr txBox="1"/>
          <p:nvPr/>
        </p:nvSpPr>
        <p:spPr>
          <a:xfrm>
            <a:off x="3071244" y="3694836"/>
            <a:ext cx="1928428" cy="646331"/>
          </a:xfrm>
          <a:prstGeom prst="rect">
            <a:avLst/>
          </a:prstGeom>
          <a:noFill/>
        </p:spPr>
        <p:txBody>
          <a:bodyPr wrap="square" rtlCol="0">
            <a:spAutoFit/>
          </a:bodyPr>
          <a:lstStyle/>
          <a:p>
            <a:r>
              <a:rPr lang="en-US" dirty="0"/>
              <a:t>Features layers</a:t>
            </a:r>
          </a:p>
          <a:p>
            <a:r>
              <a:rPr lang="en-US" dirty="0"/>
              <a:t>(conv layers)</a:t>
            </a:r>
          </a:p>
        </p:txBody>
      </p:sp>
      <p:sp>
        <p:nvSpPr>
          <p:cNvPr id="11" name="TextBox 10">
            <a:extLst>
              <a:ext uri="{FF2B5EF4-FFF2-40B4-BE49-F238E27FC236}">
                <a16:creationId xmlns:a16="http://schemas.microsoft.com/office/drawing/2014/main" id="{C51677A8-F486-4023-87E4-6CC796BE1023}"/>
              </a:ext>
            </a:extLst>
          </p:cNvPr>
          <p:cNvSpPr txBox="1"/>
          <p:nvPr/>
        </p:nvSpPr>
        <p:spPr>
          <a:xfrm>
            <a:off x="5839652" y="4158907"/>
            <a:ext cx="1928428" cy="646331"/>
          </a:xfrm>
          <a:prstGeom prst="rect">
            <a:avLst/>
          </a:prstGeom>
          <a:noFill/>
        </p:spPr>
        <p:txBody>
          <a:bodyPr wrap="square" rtlCol="0">
            <a:spAutoFit/>
          </a:bodyPr>
          <a:lstStyle/>
          <a:p>
            <a:r>
              <a:rPr lang="en-US" dirty="0"/>
              <a:t>Classifier layers</a:t>
            </a:r>
          </a:p>
          <a:p>
            <a:r>
              <a:rPr lang="en-US" dirty="0"/>
              <a:t>(FC layers)</a:t>
            </a:r>
          </a:p>
        </p:txBody>
      </p:sp>
      <p:sp>
        <p:nvSpPr>
          <p:cNvPr id="12" name="TextBox 11">
            <a:extLst>
              <a:ext uri="{FF2B5EF4-FFF2-40B4-BE49-F238E27FC236}">
                <a16:creationId xmlns:a16="http://schemas.microsoft.com/office/drawing/2014/main" id="{8B21D9CA-F128-4C52-B285-46E7C78C27AE}"/>
              </a:ext>
            </a:extLst>
          </p:cNvPr>
          <p:cNvSpPr txBox="1"/>
          <p:nvPr/>
        </p:nvSpPr>
        <p:spPr>
          <a:xfrm>
            <a:off x="7186202" y="4886271"/>
            <a:ext cx="454351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(classifier):</a:t>
            </a:r>
          </a:p>
          <a:p>
            <a:r>
              <a:rPr lang="en-US" sz="1200" dirty="0"/>
              <a:t>	Linear(in_features=1024, </a:t>
            </a:r>
            <a:r>
              <a:rPr lang="en-US" sz="1200" dirty="0" err="1"/>
              <a:t>out_features</a:t>
            </a:r>
            <a:r>
              <a:rPr lang="en-US" sz="1200" dirty="0"/>
              <a:t>=1, bias=True)</a:t>
            </a:r>
          </a:p>
        </p:txBody>
      </p:sp>
    </p:spTree>
    <p:extLst>
      <p:ext uri="{BB962C8B-B14F-4D97-AF65-F5344CB8AC3E}">
        <p14:creationId xmlns:p14="http://schemas.microsoft.com/office/powerpoint/2010/main" val="171851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30EF32-A507-412F-9DA6-9D844F82E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14" y="718330"/>
            <a:ext cx="7127073" cy="5323032"/>
          </a:xfrm>
          <a:prstGeom prst="rect">
            <a:avLst/>
          </a:prstGeom>
        </p:spPr>
      </p:pic>
      <p:sp>
        <p:nvSpPr>
          <p:cNvPr id="8" name="מציין מיקום תוכן 2">
            <a:extLst>
              <a:ext uri="{FF2B5EF4-FFF2-40B4-BE49-F238E27FC236}">
                <a16:creationId xmlns:a16="http://schemas.microsoft.com/office/drawing/2014/main" id="{CE7B7977-CA4F-4EA8-B30B-062C08D6BD85}"/>
              </a:ext>
            </a:extLst>
          </p:cNvPr>
          <p:cNvSpPr txBox="1">
            <a:spLocks/>
          </p:cNvSpPr>
          <p:nvPr/>
        </p:nvSpPr>
        <p:spPr>
          <a:xfrm>
            <a:off x="6973677" y="1573374"/>
            <a:ext cx="304862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a:t>Graphs</a:t>
            </a:r>
          </a:p>
          <a:p>
            <a:pPr marL="0" indent="0"/>
            <a:r>
              <a:rPr lang="en-US" dirty="0"/>
              <a:t>Blue – train stage</a:t>
            </a:r>
          </a:p>
          <a:p>
            <a:pPr marL="0" indent="0"/>
            <a:r>
              <a:rPr lang="en-US" dirty="0"/>
              <a:t>Orange – validation stage</a:t>
            </a:r>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r>
              <a:rPr lang="en-US"/>
              <a:t>19</a:t>
            </a:r>
          </a:p>
        </p:txBody>
      </p:sp>
      <p:sp>
        <p:nvSpPr>
          <p:cNvPr id="24" name="כותרת 1">
            <a:extLst>
              <a:ext uri="{FF2B5EF4-FFF2-40B4-BE49-F238E27FC236}">
                <a16:creationId xmlns:a16="http://schemas.microsoft.com/office/drawing/2014/main" id="{82630986-0B98-4160-BA40-24B6BE5E3ECA}"/>
              </a:ext>
            </a:extLst>
          </p:cNvPr>
          <p:cNvSpPr txBox="1">
            <a:spLocks/>
          </p:cNvSpPr>
          <p:nvPr/>
        </p:nvSpPr>
        <p:spPr>
          <a:xfrm>
            <a:off x="960726" y="203058"/>
            <a:ext cx="6301648"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Same Model Transfer learning </a:t>
            </a:r>
          </a:p>
        </p:txBody>
      </p:sp>
    </p:spTree>
    <p:extLst>
      <p:ext uri="{BB962C8B-B14F-4D97-AF65-F5344CB8AC3E}">
        <p14:creationId xmlns:p14="http://schemas.microsoft.com/office/powerpoint/2010/main" val="258735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2314576" y="349349"/>
            <a:ext cx="6083838"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Transfer learning - Test</a:t>
            </a:r>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590663" y="6041362"/>
            <a:ext cx="683339" cy="365125"/>
          </a:xfrm>
        </p:spPr>
        <p:txBody>
          <a:bodyPr/>
          <a:lstStyle/>
          <a:p>
            <a:r>
              <a:rPr lang="en-US" dirty="0"/>
              <a:t>19</a:t>
            </a:r>
            <a:endParaRPr lang="he-IL" dirty="0"/>
          </a:p>
        </p:txBody>
      </p:sp>
      <p:sp>
        <p:nvSpPr>
          <p:cNvPr id="14" name="TextBox 13">
            <a:extLst>
              <a:ext uri="{FF2B5EF4-FFF2-40B4-BE49-F238E27FC236}">
                <a16:creationId xmlns:a16="http://schemas.microsoft.com/office/drawing/2014/main" id="{36AA91F9-2D19-48AA-893D-7C0D66E07CF1}"/>
              </a:ext>
            </a:extLst>
          </p:cNvPr>
          <p:cNvSpPr txBox="1"/>
          <p:nvPr/>
        </p:nvSpPr>
        <p:spPr>
          <a:xfrm>
            <a:off x="4470653" y="5078097"/>
            <a:ext cx="3043381"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accuracy:  45.0</a:t>
            </a:r>
          </a:p>
          <a:p>
            <a:r>
              <a:rPr lang="en-US" dirty="0"/>
              <a:t>loss:  9.66</a:t>
            </a:r>
          </a:p>
        </p:txBody>
      </p:sp>
      <p:sp>
        <p:nvSpPr>
          <p:cNvPr id="20" name="TextBox 19">
            <a:extLst>
              <a:ext uri="{FF2B5EF4-FFF2-40B4-BE49-F238E27FC236}">
                <a16:creationId xmlns:a16="http://schemas.microsoft.com/office/drawing/2014/main" id="{721765D1-FAAD-4AEF-A531-55947075F5EF}"/>
              </a:ext>
            </a:extLst>
          </p:cNvPr>
          <p:cNvSpPr txBox="1"/>
          <p:nvPr/>
        </p:nvSpPr>
        <p:spPr>
          <a:xfrm>
            <a:off x="366957" y="5078096"/>
            <a:ext cx="3191163"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accuracy:  50.0</a:t>
            </a:r>
          </a:p>
          <a:p>
            <a:r>
              <a:rPr lang="en-US" dirty="0"/>
              <a:t>loss:  13.3</a:t>
            </a:r>
            <a:r>
              <a:rPr lang="he-IL" dirty="0"/>
              <a:t>4</a:t>
            </a:r>
            <a:endParaRPr lang="en-US" dirty="0"/>
          </a:p>
        </p:txBody>
      </p:sp>
      <p:sp>
        <p:nvSpPr>
          <p:cNvPr id="21" name="מציין מיקום תוכן 2">
            <a:extLst>
              <a:ext uri="{FF2B5EF4-FFF2-40B4-BE49-F238E27FC236}">
                <a16:creationId xmlns:a16="http://schemas.microsoft.com/office/drawing/2014/main" id="{A431E1CC-709A-4D52-BF64-0CC3F2A99CB8}"/>
              </a:ext>
            </a:extLst>
          </p:cNvPr>
          <p:cNvSpPr txBox="1">
            <a:spLocks/>
          </p:cNvSpPr>
          <p:nvPr/>
        </p:nvSpPr>
        <p:spPr>
          <a:xfrm>
            <a:off x="495181" y="1514040"/>
            <a:ext cx="3377467" cy="563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b="1" dirty="0">
                <a:solidFill>
                  <a:schemeClr val="tx1"/>
                </a:solidFill>
              </a:rPr>
              <a:t>Without changing the model</a:t>
            </a:r>
            <a:endParaRPr lang="en-US" dirty="0">
              <a:solidFill>
                <a:schemeClr val="tx1"/>
              </a:solidFill>
            </a:endParaRPr>
          </a:p>
        </p:txBody>
      </p:sp>
      <p:sp>
        <p:nvSpPr>
          <p:cNvPr id="22" name="מציין מיקום תוכן 2">
            <a:extLst>
              <a:ext uri="{FF2B5EF4-FFF2-40B4-BE49-F238E27FC236}">
                <a16:creationId xmlns:a16="http://schemas.microsoft.com/office/drawing/2014/main" id="{E18DC002-EB90-4D6D-B503-89A1D7D6280A}"/>
              </a:ext>
            </a:extLst>
          </p:cNvPr>
          <p:cNvSpPr txBox="1">
            <a:spLocks/>
          </p:cNvSpPr>
          <p:nvPr/>
        </p:nvSpPr>
        <p:spPr>
          <a:xfrm>
            <a:off x="4407266" y="1514039"/>
            <a:ext cx="3377467" cy="563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b="1" dirty="0">
                <a:solidFill>
                  <a:schemeClr val="tx1"/>
                </a:solidFill>
              </a:rPr>
              <a:t>Shorter classifier model</a:t>
            </a:r>
            <a:endParaRPr lang="en-US" dirty="0">
              <a:solidFill>
                <a:schemeClr val="tx1"/>
              </a:solidFill>
            </a:endParaRPr>
          </a:p>
        </p:txBody>
      </p:sp>
      <p:sp>
        <p:nvSpPr>
          <p:cNvPr id="23" name="מציין מיקום תוכן 2">
            <a:extLst>
              <a:ext uri="{FF2B5EF4-FFF2-40B4-BE49-F238E27FC236}">
                <a16:creationId xmlns:a16="http://schemas.microsoft.com/office/drawing/2014/main" id="{1E6B8934-6F0D-4A34-A123-D683974895DB}"/>
              </a:ext>
            </a:extLst>
          </p:cNvPr>
          <p:cNvSpPr txBox="1">
            <a:spLocks/>
          </p:cNvSpPr>
          <p:nvPr/>
        </p:nvSpPr>
        <p:spPr>
          <a:xfrm>
            <a:off x="8406311" y="1461263"/>
            <a:ext cx="3377467" cy="56323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b="1" dirty="0">
                <a:solidFill>
                  <a:schemeClr val="tx1"/>
                </a:solidFill>
              </a:rPr>
              <a:t>Naïve predication</a:t>
            </a:r>
          </a:p>
          <a:p>
            <a:pPr marL="0" indent="0" algn="ctr">
              <a:buNone/>
            </a:pPr>
            <a:r>
              <a:rPr lang="en-US" b="1" dirty="0">
                <a:solidFill>
                  <a:schemeClr val="tx1"/>
                </a:solidFill>
              </a:rPr>
              <a:t>(test_images vs mean_diastolic)</a:t>
            </a:r>
          </a:p>
        </p:txBody>
      </p:sp>
      <p:sp>
        <p:nvSpPr>
          <p:cNvPr id="16" name="TextBox 15">
            <a:extLst>
              <a:ext uri="{FF2B5EF4-FFF2-40B4-BE49-F238E27FC236}">
                <a16:creationId xmlns:a16="http://schemas.microsoft.com/office/drawing/2014/main" id="{D7AA3342-4790-49EE-BF75-90B359B877B2}"/>
              </a:ext>
            </a:extLst>
          </p:cNvPr>
          <p:cNvSpPr txBox="1"/>
          <p:nvPr/>
        </p:nvSpPr>
        <p:spPr>
          <a:xfrm>
            <a:off x="8319353" y="5078096"/>
            <a:ext cx="355138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accuracy_mean:  0.0</a:t>
            </a:r>
          </a:p>
          <a:p>
            <a:r>
              <a:rPr lang="en-US" dirty="0"/>
              <a:t>loss mean:  18.84</a:t>
            </a:r>
          </a:p>
        </p:txBody>
      </p:sp>
      <p:grpSp>
        <p:nvGrpSpPr>
          <p:cNvPr id="19" name="Group 18">
            <a:extLst>
              <a:ext uri="{FF2B5EF4-FFF2-40B4-BE49-F238E27FC236}">
                <a16:creationId xmlns:a16="http://schemas.microsoft.com/office/drawing/2014/main" id="{7CD93998-0C7D-44CC-B38D-4AAF91454D98}"/>
              </a:ext>
            </a:extLst>
          </p:cNvPr>
          <p:cNvGrpSpPr/>
          <p:nvPr/>
        </p:nvGrpSpPr>
        <p:grpSpPr>
          <a:xfrm>
            <a:off x="75512" y="2074296"/>
            <a:ext cx="3930542" cy="2985160"/>
            <a:chOff x="75512" y="2074296"/>
            <a:chExt cx="3930542" cy="2985160"/>
          </a:xfrm>
        </p:grpSpPr>
        <p:grpSp>
          <p:nvGrpSpPr>
            <p:cNvPr id="13" name="Group 12">
              <a:extLst>
                <a:ext uri="{FF2B5EF4-FFF2-40B4-BE49-F238E27FC236}">
                  <a16:creationId xmlns:a16="http://schemas.microsoft.com/office/drawing/2014/main" id="{5484AC49-6E9D-4FBB-85D3-C082A0ED0BFA}"/>
                </a:ext>
              </a:extLst>
            </p:cNvPr>
            <p:cNvGrpSpPr/>
            <p:nvPr/>
          </p:nvGrpSpPr>
          <p:grpSpPr>
            <a:xfrm>
              <a:off x="191957" y="2074296"/>
              <a:ext cx="3814097" cy="2985160"/>
              <a:chOff x="191957" y="2074296"/>
              <a:chExt cx="3814097" cy="2985160"/>
            </a:xfrm>
          </p:grpSpPr>
          <p:grpSp>
            <p:nvGrpSpPr>
              <p:cNvPr id="4" name="Group 3">
                <a:extLst>
                  <a:ext uri="{FF2B5EF4-FFF2-40B4-BE49-F238E27FC236}">
                    <a16:creationId xmlns:a16="http://schemas.microsoft.com/office/drawing/2014/main" id="{3CDC13D9-7DDA-40D9-B1F1-3680BFE9773F}"/>
                  </a:ext>
                </a:extLst>
              </p:cNvPr>
              <p:cNvGrpSpPr/>
              <p:nvPr/>
            </p:nvGrpSpPr>
            <p:grpSpPr>
              <a:xfrm>
                <a:off x="191957" y="2092936"/>
                <a:ext cx="3814097" cy="2966520"/>
                <a:chOff x="191957" y="2092936"/>
                <a:chExt cx="3814097" cy="2966520"/>
              </a:xfrm>
            </p:grpSpPr>
            <p:pic>
              <p:nvPicPr>
                <p:cNvPr id="11" name="Picture 10">
                  <a:extLst>
                    <a:ext uri="{FF2B5EF4-FFF2-40B4-BE49-F238E27FC236}">
                      <a16:creationId xmlns:a16="http://schemas.microsoft.com/office/drawing/2014/main" id="{3C519871-4EF2-45A0-A292-5B60639D1114}"/>
                    </a:ext>
                  </a:extLst>
                </p:cNvPr>
                <p:cNvPicPr>
                  <a:picLocks noChangeAspect="1"/>
                </p:cNvPicPr>
                <p:nvPr/>
              </p:nvPicPr>
              <p:blipFill>
                <a:blip r:embed="rId3"/>
                <a:stretch>
                  <a:fillRect/>
                </a:stretch>
              </p:blipFill>
              <p:spPr>
                <a:xfrm>
                  <a:off x="191957" y="2092936"/>
                  <a:ext cx="3814097" cy="2966520"/>
                </a:xfrm>
                <a:prstGeom prst="rect">
                  <a:avLst/>
                </a:prstGeom>
              </p:spPr>
            </p:pic>
            <p:sp>
              <p:nvSpPr>
                <p:cNvPr id="18" name="TextBox 17">
                  <a:extLst>
                    <a:ext uri="{FF2B5EF4-FFF2-40B4-BE49-F238E27FC236}">
                      <a16:creationId xmlns:a16="http://schemas.microsoft.com/office/drawing/2014/main" id="{77769ADB-6F16-4B01-8E21-AC447EB5F482}"/>
                    </a:ext>
                  </a:extLst>
                </p:cNvPr>
                <p:cNvSpPr txBox="1"/>
                <p:nvPr/>
              </p:nvSpPr>
              <p:spPr>
                <a:xfrm>
                  <a:off x="495181" y="4761410"/>
                  <a:ext cx="3459424" cy="265263"/>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100" dirty="0"/>
                    <a:t>ppg window</a:t>
                  </a:r>
                </a:p>
              </p:txBody>
            </p:sp>
          </p:grpSp>
          <p:sp>
            <p:nvSpPr>
              <p:cNvPr id="24" name="TextBox 23">
                <a:extLst>
                  <a:ext uri="{FF2B5EF4-FFF2-40B4-BE49-F238E27FC236}">
                    <a16:creationId xmlns:a16="http://schemas.microsoft.com/office/drawing/2014/main" id="{FAE0A9DE-427F-4298-A62A-F40F10020D23}"/>
                  </a:ext>
                </a:extLst>
              </p:cNvPr>
              <p:cNvSpPr txBox="1"/>
              <p:nvPr/>
            </p:nvSpPr>
            <p:spPr>
              <a:xfrm>
                <a:off x="553234" y="2074296"/>
                <a:ext cx="3429530" cy="26161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100" dirty="0"/>
                  <a:t>MAD - mean absolute difference [mmHg] </a:t>
                </a:r>
              </a:p>
            </p:txBody>
          </p:sp>
        </p:grpSp>
        <p:sp>
          <p:nvSpPr>
            <p:cNvPr id="27" name="TextBox 26">
              <a:extLst>
                <a:ext uri="{FF2B5EF4-FFF2-40B4-BE49-F238E27FC236}">
                  <a16:creationId xmlns:a16="http://schemas.microsoft.com/office/drawing/2014/main" id="{C3715967-C357-4E6B-B392-494B48A663CB}"/>
                </a:ext>
              </a:extLst>
            </p:cNvPr>
            <p:cNvSpPr txBox="1"/>
            <p:nvPr/>
          </p:nvSpPr>
          <p:spPr>
            <a:xfrm rot="5400000">
              <a:off x="34225" y="3428198"/>
              <a:ext cx="374019" cy="29144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endParaRPr lang="en-US" sz="1100" dirty="0"/>
            </a:p>
          </p:txBody>
        </p:sp>
      </p:grpSp>
      <p:grpSp>
        <p:nvGrpSpPr>
          <p:cNvPr id="31" name="Group 30">
            <a:extLst>
              <a:ext uri="{FF2B5EF4-FFF2-40B4-BE49-F238E27FC236}">
                <a16:creationId xmlns:a16="http://schemas.microsoft.com/office/drawing/2014/main" id="{98A1C551-5FBE-4163-A0B0-488FB69836CA}"/>
              </a:ext>
            </a:extLst>
          </p:cNvPr>
          <p:cNvGrpSpPr/>
          <p:nvPr/>
        </p:nvGrpSpPr>
        <p:grpSpPr>
          <a:xfrm>
            <a:off x="7968646" y="2012197"/>
            <a:ext cx="3935999" cy="3047259"/>
            <a:chOff x="7968646" y="2012197"/>
            <a:chExt cx="3935999" cy="3079325"/>
          </a:xfrm>
        </p:grpSpPr>
        <p:grpSp>
          <p:nvGrpSpPr>
            <p:cNvPr id="10" name="Group 9">
              <a:extLst>
                <a:ext uri="{FF2B5EF4-FFF2-40B4-BE49-F238E27FC236}">
                  <a16:creationId xmlns:a16="http://schemas.microsoft.com/office/drawing/2014/main" id="{670E1A47-BD89-4041-9342-06C042D450E9}"/>
                </a:ext>
              </a:extLst>
            </p:cNvPr>
            <p:cNvGrpSpPr/>
            <p:nvPr/>
          </p:nvGrpSpPr>
          <p:grpSpPr>
            <a:xfrm>
              <a:off x="8097935" y="2012197"/>
              <a:ext cx="3806710" cy="3079325"/>
              <a:chOff x="8097935" y="2012197"/>
              <a:chExt cx="3806710" cy="3079325"/>
            </a:xfrm>
          </p:grpSpPr>
          <p:grpSp>
            <p:nvGrpSpPr>
              <p:cNvPr id="9" name="Group 8">
                <a:extLst>
                  <a:ext uri="{FF2B5EF4-FFF2-40B4-BE49-F238E27FC236}">
                    <a16:creationId xmlns:a16="http://schemas.microsoft.com/office/drawing/2014/main" id="{26031A8F-4D95-4FA9-A5E2-E46C0AF4CAFB}"/>
                  </a:ext>
                </a:extLst>
              </p:cNvPr>
              <p:cNvGrpSpPr/>
              <p:nvPr/>
            </p:nvGrpSpPr>
            <p:grpSpPr>
              <a:xfrm>
                <a:off x="8097935" y="2108603"/>
                <a:ext cx="3806710" cy="2982919"/>
                <a:chOff x="8097935" y="2108603"/>
                <a:chExt cx="3806710" cy="2982919"/>
              </a:xfrm>
            </p:grpSpPr>
            <p:pic>
              <p:nvPicPr>
                <p:cNvPr id="8" name="Picture 7">
                  <a:extLst>
                    <a:ext uri="{FF2B5EF4-FFF2-40B4-BE49-F238E27FC236}">
                      <a16:creationId xmlns:a16="http://schemas.microsoft.com/office/drawing/2014/main" id="{B38D7F5F-4DC5-4413-B5B1-4813D180DF79}"/>
                    </a:ext>
                  </a:extLst>
                </p:cNvPr>
                <p:cNvPicPr>
                  <a:picLocks noChangeAspect="1"/>
                </p:cNvPicPr>
                <p:nvPr/>
              </p:nvPicPr>
              <p:blipFill>
                <a:blip r:embed="rId4"/>
                <a:stretch>
                  <a:fillRect/>
                </a:stretch>
              </p:blipFill>
              <p:spPr>
                <a:xfrm>
                  <a:off x="8097935" y="2108603"/>
                  <a:ext cx="3806710" cy="2982919"/>
                </a:xfrm>
                <a:prstGeom prst="rect">
                  <a:avLst/>
                </a:prstGeom>
              </p:spPr>
            </p:pic>
            <p:sp>
              <p:nvSpPr>
                <p:cNvPr id="15" name="TextBox 14">
                  <a:extLst>
                    <a:ext uri="{FF2B5EF4-FFF2-40B4-BE49-F238E27FC236}">
                      <a16:creationId xmlns:a16="http://schemas.microsoft.com/office/drawing/2014/main" id="{BB15C861-B507-462C-8C9D-393C3B091BE8}"/>
                    </a:ext>
                  </a:extLst>
                </p:cNvPr>
                <p:cNvSpPr txBox="1"/>
                <p:nvPr/>
              </p:nvSpPr>
              <p:spPr>
                <a:xfrm>
                  <a:off x="8406311" y="4789746"/>
                  <a:ext cx="3464424" cy="26161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100" dirty="0"/>
                    <a:t>ppg window</a:t>
                  </a:r>
                </a:p>
              </p:txBody>
            </p:sp>
          </p:grpSp>
          <p:sp>
            <p:nvSpPr>
              <p:cNvPr id="26" name="TextBox 25">
                <a:extLst>
                  <a:ext uri="{FF2B5EF4-FFF2-40B4-BE49-F238E27FC236}">
                    <a16:creationId xmlns:a16="http://schemas.microsoft.com/office/drawing/2014/main" id="{47B0685B-9A30-4FC3-8A24-BB0255959E8C}"/>
                  </a:ext>
                </a:extLst>
              </p:cNvPr>
              <p:cNvSpPr txBox="1"/>
              <p:nvPr/>
            </p:nvSpPr>
            <p:spPr>
              <a:xfrm>
                <a:off x="8475115" y="2012197"/>
                <a:ext cx="3429530" cy="26161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100" dirty="0"/>
                  <a:t>MAD - mean absolute difference[mmHg] </a:t>
                </a:r>
              </a:p>
            </p:txBody>
          </p:sp>
        </p:grpSp>
        <p:sp>
          <p:nvSpPr>
            <p:cNvPr id="28" name="TextBox 27">
              <a:extLst>
                <a:ext uri="{FF2B5EF4-FFF2-40B4-BE49-F238E27FC236}">
                  <a16:creationId xmlns:a16="http://schemas.microsoft.com/office/drawing/2014/main" id="{BA3C097C-C339-4F47-89D8-4FAA774BB2E7}"/>
                </a:ext>
              </a:extLst>
            </p:cNvPr>
            <p:cNvSpPr txBox="1"/>
            <p:nvPr/>
          </p:nvSpPr>
          <p:spPr>
            <a:xfrm rot="5400000">
              <a:off x="7909123" y="3386617"/>
              <a:ext cx="410491" cy="29144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endParaRPr lang="en-US" sz="1100" dirty="0"/>
            </a:p>
          </p:txBody>
        </p:sp>
      </p:grpSp>
      <p:grpSp>
        <p:nvGrpSpPr>
          <p:cNvPr id="30" name="Group 29">
            <a:extLst>
              <a:ext uri="{FF2B5EF4-FFF2-40B4-BE49-F238E27FC236}">
                <a16:creationId xmlns:a16="http://schemas.microsoft.com/office/drawing/2014/main" id="{A498A44A-F5AA-4A84-9F78-6A60AC7ED29B}"/>
              </a:ext>
            </a:extLst>
          </p:cNvPr>
          <p:cNvGrpSpPr/>
          <p:nvPr/>
        </p:nvGrpSpPr>
        <p:grpSpPr>
          <a:xfrm>
            <a:off x="4063405" y="2105629"/>
            <a:ext cx="3877280" cy="2969494"/>
            <a:chOff x="4063405" y="2105629"/>
            <a:chExt cx="3877280" cy="2969494"/>
          </a:xfrm>
        </p:grpSpPr>
        <p:grpSp>
          <p:nvGrpSpPr>
            <p:cNvPr id="12" name="Group 11">
              <a:extLst>
                <a:ext uri="{FF2B5EF4-FFF2-40B4-BE49-F238E27FC236}">
                  <a16:creationId xmlns:a16="http://schemas.microsoft.com/office/drawing/2014/main" id="{62A05B53-6ABE-4F8B-9A72-F4C0D298EDAE}"/>
                </a:ext>
              </a:extLst>
            </p:cNvPr>
            <p:cNvGrpSpPr/>
            <p:nvPr/>
          </p:nvGrpSpPr>
          <p:grpSpPr>
            <a:xfrm>
              <a:off x="4116170" y="2105629"/>
              <a:ext cx="3824515" cy="2969494"/>
              <a:chOff x="4116170" y="2105629"/>
              <a:chExt cx="3824515" cy="2969494"/>
            </a:xfrm>
          </p:grpSpPr>
          <p:grpSp>
            <p:nvGrpSpPr>
              <p:cNvPr id="7" name="Group 6">
                <a:extLst>
                  <a:ext uri="{FF2B5EF4-FFF2-40B4-BE49-F238E27FC236}">
                    <a16:creationId xmlns:a16="http://schemas.microsoft.com/office/drawing/2014/main" id="{23DF5329-E1FD-409C-B825-A7A043BDB81E}"/>
                  </a:ext>
                </a:extLst>
              </p:cNvPr>
              <p:cNvGrpSpPr/>
              <p:nvPr/>
            </p:nvGrpSpPr>
            <p:grpSpPr>
              <a:xfrm>
                <a:off x="4116170" y="2108603"/>
                <a:ext cx="3806710" cy="2966520"/>
                <a:chOff x="4116170" y="2108603"/>
                <a:chExt cx="3806710" cy="2966520"/>
              </a:xfrm>
            </p:grpSpPr>
            <p:pic>
              <p:nvPicPr>
                <p:cNvPr id="6" name="Picture 5">
                  <a:extLst>
                    <a:ext uri="{FF2B5EF4-FFF2-40B4-BE49-F238E27FC236}">
                      <a16:creationId xmlns:a16="http://schemas.microsoft.com/office/drawing/2014/main" id="{9CCBB292-0D2C-4DD6-A0BD-D3346963DB3C}"/>
                    </a:ext>
                  </a:extLst>
                </p:cNvPr>
                <p:cNvPicPr>
                  <a:picLocks noChangeAspect="1"/>
                </p:cNvPicPr>
                <p:nvPr/>
              </p:nvPicPr>
              <p:blipFill>
                <a:blip r:embed="rId5"/>
                <a:stretch>
                  <a:fillRect/>
                </a:stretch>
              </p:blipFill>
              <p:spPr>
                <a:xfrm>
                  <a:off x="4116170" y="2108603"/>
                  <a:ext cx="3806710" cy="2966520"/>
                </a:xfrm>
                <a:prstGeom prst="rect">
                  <a:avLst/>
                </a:prstGeom>
              </p:spPr>
            </p:pic>
            <p:sp>
              <p:nvSpPr>
                <p:cNvPr id="17" name="TextBox 16">
                  <a:extLst>
                    <a:ext uri="{FF2B5EF4-FFF2-40B4-BE49-F238E27FC236}">
                      <a16:creationId xmlns:a16="http://schemas.microsoft.com/office/drawing/2014/main" id="{5A734935-3196-4E43-9AC3-DF2C7176A006}"/>
                    </a:ext>
                  </a:extLst>
                </p:cNvPr>
                <p:cNvSpPr txBox="1"/>
                <p:nvPr/>
              </p:nvSpPr>
              <p:spPr>
                <a:xfrm>
                  <a:off x="4493350" y="4765064"/>
                  <a:ext cx="3429530" cy="26161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100" dirty="0"/>
                    <a:t>ppg window</a:t>
                  </a:r>
                </a:p>
              </p:txBody>
            </p:sp>
          </p:grpSp>
          <p:sp>
            <p:nvSpPr>
              <p:cNvPr id="25" name="TextBox 24">
                <a:extLst>
                  <a:ext uri="{FF2B5EF4-FFF2-40B4-BE49-F238E27FC236}">
                    <a16:creationId xmlns:a16="http://schemas.microsoft.com/office/drawing/2014/main" id="{15D422EF-AF3C-49CE-A84F-4E1A6F9A3D83}"/>
                  </a:ext>
                </a:extLst>
              </p:cNvPr>
              <p:cNvSpPr txBox="1"/>
              <p:nvPr/>
            </p:nvSpPr>
            <p:spPr>
              <a:xfrm>
                <a:off x="4511155" y="2105629"/>
                <a:ext cx="3429530" cy="26161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100" dirty="0"/>
                  <a:t>MAD - mean absolute difference [mmHg] </a:t>
                </a:r>
              </a:p>
            </p:txBody>
          </p:sp>
        </p:grpSp>
        <p:sp>
          <p:nvSpPr>
            <p:cNvPr id="29" name="TextBox 28">
              <a:extLst>
                <a:ext uri="{FF2B5EF4-FFF2-40B4-BE49-F238E27FC236}">
                  <a16:creationId xmlns:a16="http://schemas.microsoft.com/office/drawing/2014/main" id="{07CBBA56-F1A7-40CE-8E23-2B603B2F3CD9}"/>
                </a:ext>
              </a:extLst>
            </p:cNvPr>
            <p:cNvSpPr txBox="1"/>
            <p:nvPr/>
          </p:nvSpPr>
          <p:spPr>
            <a:xfrm rot="5400000">
              <a:off x="4022118" y="3446140"/>
              <a:ext cx="374019" cy="29144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endParaRPr lang="en-US" sz="1100" dirty="0"/>
            </a:p>
          </p:txBody>
        </p:sp>
      </p:grpSp>
    </p:spTree>
    <p:extLst>
      <p:ext uri="{BB962C8B-B14F-4D97-AF65-F5344CB8AC3E}">
        <p14:creationId xmlns:p14="http://schemas.microsoft.com/office/powerpoint/2010/main" val="289242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171669"/>
            <a:ext cx="3882634" cy="877687"/>
          </a:xfrm>
        </p:spPr>
        <p:txBody>
          <a:bodyPr/>
          <a:lstStyle/>
          <a:p>
            <a:pPr algn="l" rtl="0"/>
            <a:r>
              <a:rPr lang="en-US" dirty="0">
                <a:effectLst/>
              </a:rPr>
              <a:t>In conclusion</a:t>
            </a:r>
            <a:endParaRPr lang="he-IL" dirty="0">
              <a:effectLst/>
            </a:endParaRPr>
          </a:p>
        </p:txBody>
      </p:sp>
      <p:sp>
        <p:nvSpPr>
          <p:cNvPr id="3" name="מציין מיקום תוכן 2"/>
          <p:cNvSpPr>
            <a:spLocks noGrp="1"/>
          </p:cNvSpPr>
          <p:nvPr>
            <p:ph idx="1"/>
          </p:nvPr>
        </p:nvSpPr>
        <p:spPr>
          <a:xfrm>
            <a:off x="677334" y="1169020"/>
            <a:ext cx="9212624" cy="4759287"/>
          </a:xfrm>
        </p:spPr>
        <p:txBody>
          <a:bodyPr>
            <a:normAutofit fontScale="25000" lnSpcReduction="20000"/>
          </a:bodyPr>
          <a:lstStyle/>
          <a:p>
            <a:pPr algn="l" rtl="0"/>
            <a:r>
              <a:rPr lang="en-US" sz="11200" dirty="0"/>
              <a:t>We were able to execute an “end to end” process of using smartphone to get blood pressure estimation</a:t>
            </a:r>
          </a:p>
          <a:p>
            <a:pPr algn="l" rtl="0">
              <a:buFont typeface="Arial" panose="020B0604020202020204" pitchFamily="34" charset="0"/>
              <a:buChar char="•"/>
            </a:pPr>
            <a:r>
              <a:rPr lang="en-US" sz="8000" dirty="0"/>
              <a:t>We succeeded to make all necessary adjustment coming from smartphone</a:t>
            </a:r>
          </a:p>
          <a:p>
            <a:pPr marL="0" indent="0" algn="l" rtl="0">
              <a:buNone/>
            </a:pPr>
            <a:endParaRPr lang="en-US" sz="9600" dirty="0"/>
          </a:p>
          <a:p>
            <a:pPr algn="l" rtl="0"/>
            <a:r>
              <a:rPr lang="en-US" sz="11200" dirty="0"/>
              <a:t>We built a smartphone’s dataset with reliable BP tags</a:t>
            </a:r>
          </a:p>
          <a:p>
            <a:pPr algn="l" rtl="0">
              <a:buFont typeface="Arial" panose="020B0604020202020204" pitchFamily="34" charset="0"/>
              <a:buChar char="•"/>
            </a:pPr>
            <a:r>
              <a:rPr lang="en-US" sz="8000" dirty="0"/>
              <a:t>We succeeded to build a high-quality dataset, also useful for future work</a:t>
            </a:r>
          </a:p>
          <a:p>
            <a:pPr algn="l" rtl="0">
              <a:buFont typeface="Arial" panose="020B0604020202020204" pitchFamily="34" charset="0"/>
              <a:buChar char="•"/>
            </a:pPr>
            <a:endParaRPr lang="en-US" sz="8000" dirty="0"/>
          </a:p>
          <a:p>
            <a:pPr algn="l" rtl="0"/>
            <a:r>
              <a:rPr lang="en-US" sz="11200" dirty="0"/>
              <a:t>We performed transfer learning over the network</a:t>
            </a:r>
          </a:p>
          <a:p>
            <a:pPr algn="l" rtl="0">
              <a:buFont typeface="Arial" panose="020B0604020202020204" pitchFamily="34" charset="0"/>
              <a:buChar char="•"/>
            </a:pPr>
            <a:r>
              <a:rPr lang="en-US" sz="8000" dirty="0"/>
              <a:t>We succeeded working with a pre-trained model, we made our adjustments to it and run several experiments involving transfer learning technique</a:t>
            </a:r>
            <a:endParaRPr lang="en-US" sz="11200" dirty="0"/>
          </a:p>
          <a:p>
            <a:pPr marL="0" indent="0" algn="l" rtl="0">
              <a:buNone/>
            </a:pPr>
            <a:endParaRPr lang="en-US" sz="7200" dirty="0"/>
          </a:p>
          <a:p>
            <a:pPr marL="0" indent="0" algn="l" rtl="0">
              <a:buNone/>
            </a:pPr>
            <a:endParaRPr lang="en-US" sz="7200" dirty="0"/>
          </a:p>
          <a:p>
            <a:pPr algn="l" rtl="0"/>
            <a:endParaRPr lang="en-US" sz="7200" dirty="0"/>
          </a:p>
          <a:p>
            <a:pPr marL="457200" lvl="1" indent="0">
              <a:buNone/>
            </a:pPr>
            <a:endParaRPr lang="en-US" sz="2600" dirty="0"/>
          </a:p>
          <a:p>
            <a:pPr marL="0" indent="0">
              <a:buNone/>
            </a:pPr>
            <a:endParaRPr lang="en-US" sz="2800" dirty="0"/>
          </a:p>
        </p:txBody>
      </p:sp>
      <p:sp>
        <p:nvSpPr>
          <p:cNvPr id="5" name="Slide Number Placeholder 4">
            <a:extLst>
              <a:ext uri="{FF2B5EF4-FFF2-40B4-BE49-F238E27FC236}">
                <a16:creationId xmlns:a16="http://schemas.microsoft.com/office/drawing/2014/main" id="{0B0DF8A0-A540-4959-9BD8-0ACDD938EEF9}"/>
              </a:ext>
            </a:extLst>
          </p:cNvPr>
          <p:cNvSpPr>
            <a:spLocks noGrp="1"/>
          </p:cNvSpPr>
          <p:nvPr>
            <p:ph type="sldNum" sz="quarter" idx="12"/>
          </p:nvPr>
        </p:nvSpPr>
        <p:spPr>
          <a:xfrm>
            <a:off x="8842549" y="5925698"/>
            <a:ext cx="431453" cy="365125"/>
          </a:xfrm>
        </p:spPr>
        <p:txBody>
          <a:bodyPr/>
          <a:lstStyle/>
          <a:p>
            <a:fld id="{E31375A4-56A4-47D6-9801-1991572033F7}" type="slidenum">
              <a:rPr lang="he-IL" sz="1200" smtClean="0"/>
              <a:pPr/>
              <a:t>39</a:t>
            </a:fld>
            <a:endParaRPr lang="he-IL" sz="1200" dirty="0"/>
          </a:p>
        </p:txBody>
      </p:sp>
    </p:spTree>
    <p:extLst>
      <p:ext uri="{BB962C8B-B14F-4D97-AF65-F5344CB8AC3E}">
        <p14:creationId xmlns:p14="http://schemas.microsoft.com/office/powerpoint/2010/main" val="346155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554240" y="3149600"/>
            <a:ext cx="3114174" cy="3114174"/>
          </a:xfrm>
          <a:prstGeom prst="rect">
            <a:avLst/>
          </a:prstGeom>
        </p:spPr>
      </p:pic>
      <p:sp>
        <p:nvSpPr>
          <p:cNvPr id="2" name="כותרת 1"/>
          <p:cNvSpPr>
            <a:spLocks noGrp="1"/>
          </p:cNvSpPr>
          <p:nvPr>
            <p:ph type="title"/>
          </p:nvPr>
        </p:nvSpPr>
        <p:spPr>
          <a:xfrm>
            <a:off x="815248" y="609600"/>
            <a:ext cx="4099203" cy="1320800"/>
          </a:xfrm>
        </p:spPr>
        <p:txBody>
          <a:bodyPr/>
          <a:lstStyle/>
          <a:p>
            <a:pPr algn="l" rtl="0"/>
            <a:r>
              <a:rPr lang="en-US" dirty="0"/>
              <a:t>Blood Pressure</a:t>
            </a:r>
            <a:endParaRPr lang="he-IL" dirty="0"/>
          </a:p>
        </p:txBody>
      </p:sp>
      <p:sp>
        <p:nvSpPr>
          <p:cNvPr id="3" name="מציין מיקום תוכן 2"/>
          <p:cNvSpPr>
            <a:spLocks noGrp="1"/>
          </p:cNvSpPr>
          <p:nvPr>
            <p:ph idx="1"/>
          </p:nvPr>
        </p:nvSpPr>
        <p:spPr>
          <a:xfrm>
            <a:off x="815248" y="1828800"/>
            <a:ext cx="8596668" cy="4114800"/>
          </a:xfrm>
        </p:spPr>
        <p:txBody>
          <a:bodyPr>
            <a:normAutofit/>
          </a:bodyPr>
          <a:lstStyle/>
          <a:p>
            <a:pPr algn="l" rtl="0"/>
            <a:r>
              <a:rPr lang="en-US" sz="2800" dirty="0"/>
              <a:t>Pressure exerted upon the walls of blood vessels</a:t>
            </a:r>
          </a:p>
          <a:p>
            <a:pPr marL="0" indent="0" algn="l" rtl="0">
              <a:buNone/>
            </a:pPr>
            <a:endParaRPr lang="en-US" sz="2800" dirty="0"/>
          </a:p>
          <a:p>
            <a:pPr algn="l" rtl="0"/>
            <a:r>
              <a:rPr lang="en-US" sz="2800" dirty="0"/>
              <a:t>Expressed in terms of </a:t>
            </a:r>
            <a:r>
              <a:rPr lang="en-US" sz="2800" b="1" dirty="0"/>
              <a:t>systolic/diastolic</a:t>
            </a:r>
            <a:r>
              <a:rPr lang="en-US" sz="2800" dirty="0"/>
              <a:t> pressures</a:t>
            </a:r>
          </a:p>
          <a:p>
            <a:pPr marL="0" indent="0" algn="l" rtl="0">
              <a:buNone/>
            </a:pPr>
            <a:r>
              <a:rPr lang="en-US" sz="2800" dirty="0"/>
              <a:t> </a:t>
            </a:r>
          </a:p>
          <a:p>
            <a:pPr algn="l" rtl="0"/>
            <a:r>
              <a:rPr lang="en-US" sz="2800" dirty="0"/>
              <a:t>Measured in mm Hg</a:t>
            </a:r>
            <a:endParaRPr lang="he-IL" sz="2800" dirty="0"/>
          </a:p>
        </p:txBody>
      </p:sp>
      <p:sp>
        <p:nvSpPr>
          <p:cNvPr id="6" name="Slide Number Placeholder 5">
            <a:extLst>
              <a:ext uri="{FF2B5EF4-FFF2-40B4-BE49-F238E27FC236}">
                <a16:creationId xmlns:a16="http://schemas.microsoft.com/office/drawing/2014/main" id="{A6234A84-141D-48D2-9BA4-36BF70B05803}"/>
              </a:ext>
            </a:extLst>
          </p:cNvPr>
          <p:cNvSpPr>
            <a:spLocks noGrp="1"/>
          </p:cNvSpPr>
          <p:nvPr>
            <p:ph type="sldNum" sz="quarter" idx="12"/>
          </p:nvPr>
        </p:nvSpPr>
        <p:spPr>
          <a:xfrm>
            <a:off x="8590663" y="5883275"/>
            <a:ext cx="683339" cy="365125"/>
          </a:xfrm>
        </p:spPr>
        <p:txBody>
          <a:bodyPr/>
          <a:lstStyle/>
          <a:p>
            <a:fld id="{E31375A4-56A4-47D6-9801-1991572033F7}" type="slidenum">
              <a:rPr lang="he-IL" sz="1200" smtClean="0"/>
              <a:pPr/>
              <a:t>4</a:t>
            </a:fld>
            <a:endParaRPr lang="he-IL" sz="1200" dirty="0"/>
          </a:p>
        </p:txBody>
      </p:sp>
    </p:spTree>
    <p:extLst>
      <p:ext uri="{BB962C8B-B14F-4D97-AF65-F5344CB8AC3E}">
        <p14:creationId xmlns:p14="http://schemas.microsoft.com/office/powerpoint/2010/main" val="19836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819761"/>
            <a:ext cx="3136677" cy="1055552"/>
          </a:xfrm>
        </p:spPr>
        <p:txBody>
          <a:bodyPr/>
          <a:lstStyle/>
          <a:p>
            <a:pPr algn="l" rtl="0"/>
            <a:r>
              <a:rPr lang="en-US" dirty="0"/>
              <a:t>Our r</a:t>
            </a:r>
            <a:r>
              <a:rPr lang="en-US" dirty="0">
                <a:effectLst/>
              </a:rPr>
              <a:t>esults</a:t>
            </a:r>
            <a:endParaRPr lang="he-IL" dirty="0">
              <a:effectLst/>
            </a:endParaRPr>
          </a:p>
        </p:txBody>
      </p:sp>
      <p:sp>
        <p:nvSpPr>
          <p:cNvPr id="3" name="מציין מיקום תוכן 2"/>
          <p:cNvSpPr>
            <a:spLocks noGrp="1"/>
          </p:cNvSpPr>
          <p:nvPr>
            <p:ph idx="1"/>
          </p:nvPr>
        </p:nvSpPr>
        <p:spPr>
          <a:xfrm>
            <a:off x="677334" y="1347537"/>
            <a:ext cx="8860606" cy="3775306"/>
          </a:xfrm>
        </p:spPr>
        <p:txBody>
          <a:bodyPr>
            <a:normAutofit/>
          </a:bodyPr>
          <a:lstStyle/>
          <a:p>
            <a:pPr marL="0" indent="0" algn="l" rtl="0">
              <a:buNone/>
            </a:pPr>
            <a:endParaRPr lang="en-US" sz="1600" dirty="0"/>
          </a:p>
          <a:p>
            <a:pPr marL="0" indent="0" algn="l" rtl="0">
              <a:buNone/>
            </a:pPr>
            <a:endParaRPr lang="en-US" sz="1600" dirty="0"/>
          </a:p>
          <a:p>
            <a:pPr algn="l" rtl="0"/>
            <a:r>
              <a:rPr lang="en-US" sz="2800" dirty="0"/>
              <a:t>Transfer learning results weren’t what we’ve hoped </a:t>
            </a:r>
          </a:p>
          <a:p>
            <a:pPr algn="l" rtl="0">
              <a:buFont typeface="Arial" panose="020B0604020202020204" pitchFamily="34" charset="0"/>
              <a:buChar char="•"/>
            </a:pPr>
            <a:r>
              <a:rPr lang="en-US" sz="2200" dirty="0"/>
              <a:t>Best loss results: 9.66(MAD) </a:t>
            </a:r>
            <a:r>
              <a:rPr lang="en-US" sz="2200" i="1" dirty="0"/>
              <a:t>vs loss goal of &lt;5(MAD)</a:t>
            </a:r>
          </a:p>
          <a:p>
            <a:pPr algn="l" rtl="0">
              <a:buFont typeface="Arial" panose="020B0604020202020204" pitchFamily="34" charset="0"/>
              <a:buChar char="•"/>
            </a:pPr>
            <a:r>
              <a:rPr lang="en-US" sz="2200" dirty="0"/>
              <a:t>Best accuracy results: 50% </a:t>
            </a:r>
          </a:p>
          <a:p>
            <a:pPr algn="l" rtl="0">
              <a:buFont typeface="Arial" panose="020B0604020202020204" pitchFamily="34" charset="0"/>
              <a:buChar char="•"/>
            </a:pPr>
            <a:endParaRPr lang="en-US" sz="2200" dirty="0"/>
          </a:p>
          <a:p>
            <a:pPr algn="l" rtl="0">
              <a:buFont typeface="Arial" panose="020B0604020202020204" pitchFamily="34" charset="0"/>
              <a:buChar char="•"/>
            </a:pPr>
            <a:endParaRPr lang="en-US" sz="3500" dirty="0"/>
          </a:p>
          <a:p>
            <a:pPr marL="0" indent="0" algn="l" rtl="0">
              <a:buNone/>
            </a:pPr>
            <a:endParaRPr lang="en-US" sz="7200" dirty="0"/>
          </a:p>
          <a:p>
            <a:pPr marL="0" indent="0" algn="l" rtl="0">
              <a:buNone/>
            </a:pPr>
            <a:endParaRPr lang="en-US" sz="7200" dirty="0"/>
          </a:p>
          <a:p>
            <a:pPr algn="l" rtl="0"/>
            <a:endParaRPr lang="en-US" sz="7200" dirty="0"/>
          </a:p>
          <a:p>
            <a:pPr marL="457200" lvl="1" indent="0">
              <a:buNone/>
            </a:pPr>
            <a:endParaRPr lang="en-US" sz="2600" dirty="0"/>
          </a:p>
          <a:p>
            <a:pPr marL="0" indent="0">
              <a:buNone/>
            </a:pPr>
            <a:endParaRPr lang="en-US" sz="2800" dirty="0"/>
          </a:p>
        </p:txBody>
      </p:sp>
      <p:sp>
        <p:nvSpPr>
          <p:cNvPr id="5" name="Slide Number Placeholder 4">
            <a:extLst>
              <a:ext uri="{FF2B5EF4-FFF2-40B4-BE49-F238E27FC236}">
                <a16:creationId xmlns:a16="http://schemas.microsoft.com/office/drawing/2014/main" id="{0B0DF8A0-A540-4959-9BD8-0ACDD938EEF9}"/>
              </a:ext>
            </a:extLst>
          </p:cNvPr>
          <p:cNvSpPr>
            <a:spLocks noGrp="1"/>
          </p:cNvSpPr>
          <p:nvPr>
            <p:ph type="sldNum" sz="quarter" idx="12"/>
          </p:nvPr>
        </p:nvSpPr>
        <p:spPr>
          <a:xfrm>
            <a:off x="8842549" y="5925698"/>
            <a:ext cx="431453" cy="365125"/>
          </a:xfrm>
        </p:spPr>
        <p:txBody>
          <a:bodyPr/>
          <a:lstStyle/>
          <a:p>
            <a:fld id="{E31375A4-56A4-47D6-9801-1991572033F7}" type="slidenum">
              <a:rPr lang="he-IL" sz="1200" smtClean="0"/>
              <a:pPr/>
              <a:t>40</a:t>
            </a:fld>
            <a:endParaRPr lang="he-IL" sz="1200" dirty="0"/>
          </a:p>
        </p:txBody>
      </p:sp>
    </p:spTree>
    <p:extLst>
      <p:ext uri="{BB962C8B-B14F-4D97-AF65-F5344CB8AC3E}">
        <p14:creationId xmlns:p14="http://schemas.microsoft.com/office/powerpoint/2010/main" val="50654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822659" y="457634"/>
            <a:ext cx="6781657"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Future work recommendations</a:t>
            </a:r>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sp>
        <p:nvSpPr>
          <p:cNvPr id="8" name="מציין מיקום תוכן 2">
            <a:extLst>
              <a:ext uri="{FF2B5EF4-FFF2-40B4-BE49-F238E27FC236}">
                <a16:creationId xmlns:a16="http://schemas.microsoft.com/office/drawing/2014/main" id="{CE7B7977-CA4F-4EA8-B30B-062C08D6BD85}"/>
              </a:ext>
            </a:extLst>
          </p:cNvPr>
          <p:cNvSpPr txBox="1">
            <a:spLocks/>
          </p:cNvSpPr>
          <p:nvPr/>
        </p:nvSpPr>
        <p:spPr>
          <a:xfrm>
            <a:off x="305561" y="1430660"/>
            <a:ext cx="9740807" cy="5191736"/>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n-US" sz="2800" dirty="0"/>
              <a:t>Using MIMIC-III to create a new model</a:t>
            </a:r>
          </a:p>
          <a:p>
            <a:pPr marL="457200" lvl="1" indent="0">
              <a:buNone/>
            </a:pPr>
            <a:endParaRPr lang="en-US" sz="2800" dirty="0"/>
          </a:p>
          <a:p>
            <a:pPr lvl="1"/>
            <a:r>
              <a:rPr lang="en-US" sz="2800" dirty="0"/>
              <a:t>Pre-processing for unique noises in smartphone’s dataset</a:t>
            </a:r>
          </a:p>
          <a:p>
            <a:pPr marL="457200" lvl="1" indent="0">
              <a:buNone/>
            </a:pPr>
            <a:endParaRPr lang="en-US" sz="2800" dirty="0"/>
          </a:p>
          <a:p>
            <a:pPr lvl="1"/>
            <a:r>
              <a:rPr lang="en-US" sz="2800" dirty="0"/>
              <a:t>Extending the phone dataset using existing techniques</a:t>
            </a:r>
          </a:p>
          <a:p>
            <a:pPr marL="457200" lvl="1" indent="0">
              <a:buNone/>
            </a:pPr>
            <a:endParaRPr lang="en-US" sz="2800" dirty="0"/>
          </a:p>
          <a:p>
            <a:pPr lvl="1"/>
            <a:r>
              <a:rPr lang="en-US" sz="2800" dirty="0"/>
              <a:t>Transfer learning it with the new extended dataset</a:t>
            </a:r>
          </a:p>
          <a:p>
            <a:pPr algn="r" rtl="1"/>
            <a:endParaRPr lang="he-IL" sz="2000" b="1" dirty="0">
              <a:solidFill>
                <a:srgbClr val="FF0000"/>
              </a:solidFill>
            </a:endParaRPr>
          </a:p>
          <a:p>
            <a:pPr algn="r" rtl="1"/>
            <a:endParaRPr lang="he-IL" sz="2000" b="1" dirty="0">
              <a:solidFill>
                <a:srgbClr val="FF0000"/>
              </a:solidFill>
            </a:endParaRPr>
          </a:p>
        </p:txBody>
      </p:sp>
    </p:spTree>
    <p:extLst>
      <p:ext uri="{BB962C8B-B14F-4D97-AF65-F5344CB8AC3E}">
        <p14:creationId xmlns:p14="http://schemas.microsoft.com/office/powerpoint/2010/main" val="28784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l" rtl="0"/>
            <a:r>
              <a:rPr lang="en-US" dirty="0"/>
              <a:t>Blood Pressure Importance</a:t>
            </a:r>
            <a:endParaRPr lang="he-IL" dirty="0"/>
          </a:p>
        </p:txBody>
      </p:sp>
      <p:sp>
        <p:nvSpPr>
          <p:cNvPr id="3" name="מציין מיקום תוכן 2"/>
          <p:cNvSpPr>
            <a:spLocks noGrp="1"/>
          </p:cNvSpPr>
          <p:nvPr>
            <p:ph idx="1"/>
          </p:nvPr>
        </p:nvSpPr>
        <p:spPr/>
        <p:txBody>
          <a:bodyPr>
            <a:normAutofit/>
          </a:bodyPr>
          <a:lstStyle/>
          <a:p>
            <a:pPr algn="l" rtl="0"/>
            <a:r>
              <a:rPr lang="en-US" sz="2800" dirty="0"/>
              <a:t>High Blood Pressure – “Silent Killer” </a:t>
            </a:r>
          </a:p>
          <a:p>
            <a:pPr algn="l" rtl="0"/>
            <a:endParaRPr lang="en-US" sz="2800" dirty="0"/>
          </a:p>
          <a:p>
            <a:pPr algn="l" rtl="0"/>
            <a:r>
              <a:rPr lang="en-US" sz="2800" dirty="0"/>
              <a:t>Low Blood Pressure has also it’s negative effects</a:t>
            </a:r>
          </a:p>
          <a:p>
            <a:pPr algn="l" rtl="0"/>
            <a:endParaRPr lang="en-US" sz="2800" dirty="0"/>
          </a:p>
          <a:p>
            <a:r>
              <a:rPr lang="en-US" sz="2800" dirty="0"/>
              <a:t>Blood pressure is varying – monitoring capability is critically important</a:t>
            </a:r>
          </a:p>
        </p:txBody>
      </p:sp>
      <p:sp>
        <p:nvSpPr>
          <p:cNvPr id="4" name="Slide Number Placeholder 3">
            <a:extLst>
              <a:ext uri="{FF2B5EF4-FFF2-40B4-BE49-F238E27FC236}">
                <a16:creationId xmlns:a16="http://schemas.microsoft.com/office/drawing/2014/main" id="{66FAA213-464B-4B12-9383-6B52AE03D5E4}"/>
              </a:ext>
            </a:extLst>
          </p:cNvPr>
          <p:cNvSpPr>
            <a:spLocks noGrp="1"/>
          </p:cNvSpPr>
          <p:nvPr>
            <p:ph type="sldNum" sz="quarter" idx="12"/>
          </p:nvPr>
        </p:nvSpPr>
        <p:spPr>
          <a:xfrm>
            <a:off x="8590663" y="5938874"/>
            <a:ext cx="683339" cy="365125"/>
          </a:xfrm>
        </p:spPr>
        <p:txBody>
          <a:bodyPr/>
          <a:lstStyle/>
          <a:p>
            <a:fld id="{E31375A4-56A4-47D6-9801-1991572033F7}" type="slidenum">
              <a:rPr lang="he-IL" sz="1200" smtClean="0"/>
              <a:pPr/>
              <a:t>5</a:t>
            </a:fld>
            <a:endParaRPr lang="he-IL" sz="1200" dirty="0"/>
          </a:p>
        </p:txBody>
      </p:sp>
    </p:spTree>
    <p:extLst>
      <p:ext uri="{BB962C8B-B14F-4D97-AF65-F5344CB8AC3E}">
        <p14:creationId xmlns:p14="http://schemas.microsoft.com/office/powerpoint/2010/main" val="22768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80492" y="119914"/>
            <a:ext cx="6890529" cy="1320800"/>
          </a:xfrm>
        </p:spPr>
        <p:txBody>
          <a:bodyPr/>
          <a:lstStyle/>
          <a:p>
            <a:pPr algn="l" rtl="0"/>
            <a:r>
              <a:rPr lang="en-US" dirty="0">
                <a:effectLst/>
              </a:rPr>
              <a:t>Photoplethysmogram (PPG)</a:t>
            </a:r>
            <a:endParaRPr lang="he-IL" dirty="0">
              <a:effectLst/>
            </a:endParaRPr>
          </a:p>
        </p:txBody>
      </p:sp>
      <p:sp>
        <p:nvSpPr>
          <p:cNvPr id="3" name="מציין מיקום תוכן 2"/>
          <p:cNvSpPr>
            <a:spLocks noGrp="1"/>
          </p:cNvSpPr>
          <p:nvPr>
            <p:ph idx="1"/>
          </p:nvPr>
        </p:nvSpPr>
        <p:spPr>
          <a:xfrm>
            <a:off x="677334" y="950751"/>
            <a:ext cx="8596668" cy="5252949"/>
          </a:xfrm>
        </p:spPr>
        <p:txBody>
          <a:bodyPr>
            <a:normAutofit lnSpcReduction="10000"/>
          </a:bodyPr>
          <a:lstStyle/>
          <a:p>
            <a:r>
              <a:rPr lang="en-US" sz="2800" b="1" dirty="0">
                <a:solidFill>
                  <a:schemeClr val="tx1"/>
                </a:solidFill>
                <a:cs typeface="Tahoma" panose="020B0604030504040204" pitchFamily="34" charset="0"/>
              </a:rPr>
              <a:t>Optical technique </a:t>
            </a:r>
            <a:r>
              <a:rPr lang="en-US" sz="2800" dirty="0"/>
              <a:t>for blood volume changes during a cardiac cycle</a:t>
            </a:r>
          </a:p>
          <a:p>
            <a:endParaRPr lang="en-US" sz="2800" dirty="0"/>
          </a:p>
          <a:p>
            <a:pPr algn="l" rtl="0"/>
            <a:r>
              <a:rPr lang="en-US" sz="2800" dirty="0"/>
              <a:t>Measures several </a:t>
            </a:r>
            <a:r>
              <a:rPr lang="en-US" sz="2800" b="1" dirty="0"/>
              <a:t>physiological vitals</a:t>
            </a:r>
          </a:p>
          <a:p>
            <a:pPr algn="l" rtl="0"/>
            <a:endParaRPr lang="en-US" sz="2800" b="1" dirty="0"/>
          </a:p>
          <a:p>
            <a:pPr algn="l" rtl="0"/>
            <a:r>
              <a:rPr lang="en-US" sz="2800" dirty="0"/>
              <a:t>Consists </a:t>
            </a:r>
            <a:r>
              <a:rPr lang="en-US" sz="2800" b="1" dirty="0"/>
              <a:t>blood-flow</a:t>
            </a:r>
            <a:r>
              <a:rPr lang="en-US" sz="2800" dirty="0"/>
              <a:t> &amp; </a:t>
            </a:r>
            <a:r>
              <a:rPr lang="en-US" sz="2800" b="1" dirty="0"/>
              <a:t>respirational</a:t>
            </a:r>
            <a:r>
              <a:rPr lang="en-US" sz="2800" dirty="0"/>
              <a:t> components</a:t>
            </a:r>
          </a:p>
          <a:p>
            <a:pPr algn="l" rtl="0"/>
            <a:endParaRPr lang="en-US" sz="2800" dirty="0"/>
          </a:p>
          <a:p>
            <a:pPr algn="l" rtl="0"/>
            <a:r>
              <a:rPr lang="en-US" sz="2800" dirty="0"/>
              <a:t>Non-invasive</a:t>
            </a:r>
          </a:p>
          <a:p>
            <a:pPr marL="0" indent="0" algn="l" rtl="0">
              <a:buNone/>
            </a:pPr>
            <a:endParaRPr lang="en-US" sz="2800" dirty="0"/>
          </a:p>
          <a:p>
            <a:pPr algn="l" rtl="0"/>
            <a:r>
              <a:rPr lang="en-US" sz="2800" dirty="0"/>
              <a:t>Low-cost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9054"/>
          <a:stretch/>
        </p:blipFill>
        <p:spPr>
          <a:xfrm>
            <a:off x="3214746" y="4647087"/>
            <a:ext cx="6059256" cy="1556613"/>
          </a:xfrm>
          <a:prstGeom prst="rect">
            <a:avLst/>
          </a:prstGeom>
        </p:spPr>
      </p:pic>
      <p:sp>
        <p:nvSpPr>
          <p:cNvPr id="5" name="Slide Number Placeholder 4">
            <a:extLst>
              <a:ext uri="{FF2B5EF4-FFF2-40B4-BE49-F238E27FC236}">
                <a16:creationId xmlns:a16="http://schemas.microsoft.com/office/drawing/2014/main" id="{7A28AE8A-69FB-4D03-9BFF-A1B254A0E469}"/>
              </a:ext>
            </a:extLst>
          </p:cNvPr>
          <p:cNvSpPr>
            <a:spLocks noGrp="1"/>
          </p:cNvSpPr>
          <p:nvPr>
            <p:ph type="sldNum" sz="quarter" idx="12"/>
          </p:nvPr>
        </p:nvSpPr>
        <p:spPr>
          <a:xfrm>
            <a:off x="8932332" y="5907249"/>
            <a:ext cx="683339" cy="365125"/>
          </a:xfrm>
        </p:spPr>
        <p:txBody>
          <a:bodyPr/>
          <a:lstStyle/>
          <a:p>
            <a:fld id="{E31375A4-56A4-47D6-9801-1991572033F7}" type="slidenum">
              <a:rPr lang="he-IL" sz="1200" smtClean="0"/>
              <a:pPr/>
              <a:t>6</a:t>
            </a:fld>
            <a:endParaRPr lang="he-IL" sz="1200" dirty="0"/>
          </a:p>
        </p:txBody>
      </p:sp>
    </p:spTree>
    <p:extLst>
      <p:ext uri="{BB962C8B-B14F-4D97-AF65-F5344CB8AC3E}">
        <p14:creationId xmlns:p14="http://schemas.microsoft.com/office/powerpoint/2010/main" val="256527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4894" y="154901"/>
            <a:ext cx="5070763" cy="975704"/>
          </a:xfrm>
        </p:spPr>
        <p:txBody>
          <a:bodyPr/>
          <a:lstStyle/>
          <a:p>
            <a:pPr algn="l" rtl="0"/>
            <a:r>
              <a:rPr lang="en-US" dirty="0">
                <a:effectLst/>
              </a:rPr>
              <a:t>Obtaining PPG Signals</a:t>
            </a:r>
            <a:endParaRPr lang="he-IL" dirty="0">
              <a:effectLst/>
            </a:endParaRPr>
          </a:p>
        </p:txBody>
      </p:sp>
      <p:sp>
        <p:nvSpPr>
          <p:cNvPr id="3" name="מציין מיקום תוכן 2"/>
          <p:cNvSpPr>
            <a:spLocks noGrp="1"/>
          </p:cNvSpPr>
          <p:nvPr>
            <p:ph idx="1"/>
          </p:nvPr>
        </p:nvSpPr>
        <p:spPr>
          <a:xfrm>
            <a:off x="371942" y="1136441"/>
            <a:ext cx="8596668" cy="3880773"/>
          </a:xfrm>
        </p:spPr>
        <p:txBody>
          <a:bodyPr>
            <a:normAutofit/>
          </a:bodyPr>
          <a:lstStyle/>
          <a:p>
            <a:pPr algn="l" rtl="0"/>
            <a:r>
              <a:rPr lang="en-US" sz="2800" dirty="0"/>
              <a:t>PPG is obtained by illuminating the skin and measuring absorption</a:t>
            </a:r>
          </a:p>
          <a:p>
            <a:pPr algn="l" rtl="0"/>
            <a:endParaRPr lang="en-US" sz="2800" dirty="0"/>
          </a:p>
          <a:p>
            <a:pPr algn="l" rtl="0"/>
            <a:r>
              <a:rPr lang="en-US" sz="2800" dirty="0"/>
              <a:t>Two detection ways: transmission and reflective</a:t>
            </a:r>
          </a:p>
          <a:p>
            <a:pPr algn="l" rtl="0"/>
            <a:endParaRPr lang="en-US" sz="2800" dirty="0"/>
          </a:p>
          <a:p>
            <a:pPr algn="l" rtl="0"/>
            <a:r>
              <a:rPr lang="en-US" sz="2800" dirty="0"/>
              <a:t>Main device: Oximeter</a:t>
            </a:r>
            <a:endParaRPr lang="he-IL" sz="2800" dirty="0"/>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80157" y="3147433"/>
            <a:ext cx="5070763" cy="279079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439" y="4659871"/>
            <a:ext cx="2364899" cy="1555376"/>
          </a:xfrm>
          <a:prstGeom prst="rect">
            <a:avLst/>
          </a:prstGeom>
        </p:spPr>
      </p:pic>
      <p:sp>
        <p:nvSpPr>
          <p:cNvPr id="5" name="Slide Number Placeholder 4">
            <a:extLst>
              <a:ext uri="{FF2B5EF4-FFF2-40B4-BE49-F238E27FC236}">
                <a16:creationId xmlns:a16="http://schemas.microsoft.com/office/drawing/2014/main" id="{D3240CDD-8261-40F9-BDFA-0AF9A4A80007}"/>
              </a:ext>
            </a:extLst>
          </p:cNvPr>
          <p:cNvSpPr>
            <a:spLocks noGrp="1"/>
          </p:cNvSpPr>
          <p:nvPr>
            <p:ph type="sldNum" sz="quarter" idx="12"/>
          </p:nvPr>
        </p:nvSpPr>
        <p:spPr>
          <a:xfrm>
            <a:off x="8590663" y="5927838"/>
            <a:ext cx="683339" cy="365125"/>
          </a:xfrm>
        </p:spPr>
        <p:txBody>
          <a:bodyPr/>
          <a:lstStyle/>
          <a:p>
            <a:fld id="{E31375A4-56A4-47D6-9801-1991572033F7}" type="slidenum">
              <a:rPr lang="he-IL" sz="1200" smtClean="0"/>
              <a:pPr/>
              <a:t>7</a:t>
            </a:fld>
            <a:endParaRPr lang="he-IL" sz="1200" dirty="0"/>
          </a:p>
        </p:txBody>
      </p:sp>
    </p:spTree>
    <p:extLst>
      <p:ext uri="{BB962C8B-B14F-4D97-AF65-F5344CB8AC3E}">
        <p14:creationId xmlns:p14="http://schemas.microsoft.com/office/powerpoint/2010/main" val="24779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C73B-0DAC-4761-8421-C50F4ED61AE6}"/>
              </a:ext>
            </a:extLst>
          </p:cNvPr>
          <p:cNvSpPr>
            <a:spLocks noGrp="1"/>
          </p:cNvSpPr>
          <p:nvPr>
            <p:ph type="title"/>
          </p:nvPr>
        </p:nvSpPr>
        <p:spPr>
          <a:xfrm>
            <a:off x="1606189" y="295103"/>
            <a:ext cx="5995443" cy="947629"/>
          </a:xfrm>
        </p:spPr>
        <p:txBody>
          <a:bodyPr>
            <a:normAutofit/>
          </a:bodyPr>
          <a:lstStyle/>
          <a:p>
            <a:r>
              <a:rPr lang="en-US" dirty="0"/>
              <a:t>Smartphone’s Motivation</a:t>
            </a:r>
          </a:p>
        </p:txBody>
      </p:sp>
      <p:sp>
        <p:nvSpPr>
          <p:cNvPr id="3" name="Content Placeholder 2">
            <a:extLst>
              <a:ext uri="{FF2B5EF4-FFF2-40B4-BE49-F238E27FC236}">
                <a16:creationId xmlns:a16="http://schemas.microsoft.com/office/drawing/2014/main" id="{D6B46C26-E7D6-42B9-BD1E-F8C3D61C5217}"/>
              </a:ext>
            </a:extLst>
          </p:cNvPr>
          <p:cNvSpPr>
            <a:spLocks noGrp="1"/>
          </p:cNvSpPr>
          <p:nvPr>
            <p:ph idx="1"/>
          </p:nvPr>
        </p:nvSpPr>
        <p:spPr>
          <a:xfrm>
            <a:off x="1606189" y="1423205"/>
            <a:ext cx="7050854" cy="3710033"/>
          </a:xfrm>
        </p:spPr>
        <p:txBody>
          <a:bodyPr>
            <a:normAutofit/>
          </a:bodyPr>
          <a:lstStyle/>
          <a:p>
            <a:r>
              <a:rPr lang="en-US" sz="2800" dirty="0"/>
              <a:t>Accessibility</a:t>
            </a:r>
          </a:p>
          <a:p>
            <a:endParaRPr lang="en-US" sz="2800" dirty="0"/>
          </a:p>
          <a:p>
            <a:r>
              <a:rPr lang="en-US" sz="2800" dirty="0"/>
              <a:t>Simple Operation</a:t>
            </a:r>
          </a:p>
          <a:p>
            <a:endParaRPr lang="en-US" sz="2800" dirty="0"/>
          </a:p>
          <a:p>
            <a:r>
              <a:rPr lang="en-US" sz="2800" dirty="0"/>
              <a:t>No additional costs </a:t>
            </a:r>
          </a:p>
        </p:txBody>
      </p:sp>
      <p:sp>
        <p:nvSpPr>
          <p:cNvPr id="6" name="Slide Number Placeholder 5">
            <a:extLst>
              <a:ext uri="{FF2B5EF4-FFF2-40B4-BE49-F238E27FC236}">
                <a16:creationId xmlns:a16="http://schemas.microsoft.com/office/drawing/2014/main" id="{C0FFDDAB-4419-476E-8DFE-79780EB32C52}"/>
              </a:ext>
            </a:extLst>
          </p:cNvPr>
          <p:cNvSpPr>
            <a:spLocks noGrp="1"/>
          </p:cNvSpPr>
          <p:nvPr>
            <p:ph type="sldNum" sz="quarter" idx="12"/>
          </p:nvPr>
        </p:nvSpPr>
        <p:spPr>
          <a:xfrm>
            <a:off x="8590663" y="5950927"/>
            <a:ext cx="683339" cy="365125"/>
          </a:xfrm>
        </p:spPr>
        <p:txBody>
          <a:bodyPr/>
          <a:lstStyle/>
          <a:p>
            <a:fld id="{E31375A4-56A4-47D6-9801-1991572033F7}" type="slidenum">
              <a:rPr lang="he-IL" sz="1400" smtClean="0"/>
              <a:pPr/>
              <a:t>8</a:t>
            </a:fld>
            <a:endParaRPr lang="he-IL" sz="1400" dirty="0"/>
          </a:p>
        </p:txBody>
      </p:sp>
    </p:spTree>
    <p:extLst>
      <p:ext uri="{BB962C8B-B14F-4D97-AF65-F5344CB8AC3E}">
        <p14:creationId xmlns:p14="http://schemas.microsoft.com/office/powerpoint/2010/main" val="4846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3" y="609600"/>
            <a:ext cx="8750445" cy="1320800"/>
          </a:xfrm>
        </p:spPr>
        <p:txBody>
          <a:bodyPr>
            <a:normAutofit/>
          </a:bodyPr>
          <a:lstStyle/>
          <a:p>
            <a:pPr algn="l" rtl="0"/>
            <a:r>
              <a:rPr lang="en-US" dirty="0">
                <a:effectLst/>
              </a:rPr>
              <a:t>System Scheme</a:t>
            </a:r>
            <a:br>
              <a:rPr lang="en-US" dirty="0">
                <a:effectLst/>
              </a:rPr>
            </a:br>
            <a:endParaRPr lang="he-IL" sz="2700" strike="sngStrike" dirty="0">
              <a:effectLst/>
            </a:endParaRPr>
          </a:p>
        </p:txBody>
      </p:sp>
      <p:pic>
        <p:nvPicPr>
          <p:cNvPr id="3" name="תמונה 2"/>
          <p:cNvPicPr>
            <a:picLocks noChangeAspect="1"/>
          </p:cNvPicPr>
          <p:nvPr/>
        </p:nvPicPr>
        <p:blipFill>
          <a:blip r:embed="rId3">
            <a:clrChange>
              <a:clrFrom>
                <a:srgbClr val="FFFFFF"/>
              </a:clrFrom>
              <a:clrTo>
                <a:srgbClr val="FFFFFF">
                  <a:alpha val="0"/>
                </a:srgbClr>
              </a:clrTo>
            </a:clrChange>
          </a:blip>
          <a:stretch>
            <a:fillRect/>
          </a:stretch>
        </p:blipFill>
        <p:spPr>
          <a:xfrm>
            <a:off x="0" y="1930400"/>
            <a:ext cx="9250286" cy="4403726"/>
          </a:xfrm>
          <a:prstGeom prst="rect">
            <a:avLst/>
          </a:prstGeom>
        </p:spPr>
      </p:pic>
      <p:sp>
        <p:nvSpPr>
          <p:cNvPr id="6" name="Slide Number Placeholder 5">
            <a:extLst>
              <a:ext uri="{FF2B5EF4-FFF2-40B4-BE49-F238E27FC236}">
                <a16:creationId xmlns:a16="http://schemas.microsoft.com/office/drawing/2014/main" id="{00B9945C-0552-47DF-80A5-92185317C196}"/>
              </a:ext>
            </a:extLst>
          </p:cNvPr>
          <p:cNvSpPr>
            <a:spLocks noGrp="1"/>
          </p:cNvSpPr>
          <p:nvPr>
            <p:ph type="sldNum" sz="quarter" idx="12"/>
          </p:nvPr>
        </p:nvSpPr>
        <p:spPr>
          <a:xfrm>
            <a:off x="8744439" y="5969001"/>
            <a:ext cx="683339" cy="365125"/>
          </a:xfrm>
        </p:spPr>
        <p:txBody>
          <a:bodyPr/>
          <a:lstStyle/>
          <a:p>
            <a:fld id="{E31375A4-56A4-47D6-9801-1991572033F7}" type="slidenum">
              <a:rPr lang="he-IL" sz="1200" smtClean="0"/>
              <a:pPr/>
              <a:t>9</a:t>
            </a:fld>
            <a:endParaRPr lang="he-IL" sz="1200" dirty="0"/>
          </a:p>
        </p:txBody>
      </p:sp>
    </p:spTree>
    <p:extLst>
      <p:ext uri="{BB962C8B-B14F-4D97-AF65-F5344CB8AC3E}">
        <p14:creationId xmlns:p14="http://schemas.microsoft.com/office/powerpoint/2010/main" val="256455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F180B1C-2212-497F-A259-C959ADD048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4446</Words>
  <Application>Microsoft Office PowerPoint</Application>
  <PresentationFormat>Widescreen</PresentationFormat>
  <Paragraphs>651</Paragraphs>
  <Slides>41</Slides>
  <Notes>41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Calibri</vt:lpstr>
      <vt:lpstr>Cambria</vt:lpstr>
      <vt:lpstr>Cambria Math</vt:lpstr>
      <vt:lpstr>Courier New</vt:lpstr>
      <vt:lpstr>David</vt:lpstr>
      <vt:lpstr>Times New Roman</vt:lpstr>
      <vt:lpstr>Trebuchet MS</vt:lpstr>
      <vt:lpstr>Wingdings 3</vt:lpstr>
      <vt:lpstr>Facet</vt:lpstr>
      <vt:lpstr>Blood Pressure Estimation using a Smartphone Camera</vt:lpstr>
      <vt:lpstr>Presentation Outline</vt:lpstr>
      <vt:lpstr>Project’s Goal</vt:lpstr>
      <vt:lpstr>Blood Pressure</vt:lpstr>
      <vt:lpstr>Blood Pressure Importance</vt:lpstr>
      <vt:lpstr>Photoplethysmogram (PPG)</vt:lpstr>
      <vt:lpstr>Obtaining PPG Signals</vt:lpstr>
      <vt:lpstr>Smartphone’s Motivation</vt:lpstr>
      <vt:lpstr>System Scheme </vt:lpstr>
      <vt:lpstr>Difficulties using Smartphones</vt:lpstr>
      <vt:lpstr>Offline</vt:lpstr>
      <vt:lpstr>Previous project’s work timeline </vt:lpstr>
      <vt:lpstr>P.O.C for BP estimation through smartphone By Shay Shimonov &amp; Ron Gatenio, 2017</vt:lpstr>
      <vt:lpstr>Promising achievements By Oded Schlesinger &amp; Nitai Vigderhouse, 2019 </vt:lpstr>
      <vt:lpstr>PPG signal from Fingertip Video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Omron HEM-907 - a clinically validated digital blood pressure monitor</vt:lpstr>
      <vt:lpstr>PowerPoint Presentation</vt:lpstr>
      <vt:lpstr>PowerPoint Presentation</vt:lpstr>
      <vt:lpstr>PowerPoint Presentation</vt:lpstr>
      <vt:lpstr>Creating a phone’s record dataset</vt:lpstr>
      <vt:lpstr>Transfer learning tries</vt:lpstr>
      <vt:lpstr>PowerPoint Presentation</vt:lpstr>
      <vt:lpstr>PowerPoint Presentation</vt:lpstr>
      <vt:lpstr>PowerPoint Presentation</vt:lpstr>
      <vt:lpstr>PowerPoint Presentation</vt:lpstr>
      <vt:lpstr>PowerPoint Presentation</vt:lpstr>
      <vt:lpstr>PowerPoint Presentation</vt:lpstr>
      <vt:lpstr>In conclusion</vt:lpstr>
      <vt:lpstr>Our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2016-05-09T20:36:36Z</dcterms:created>
  <dcterms:modified xsi:type="dcterms:W3CDTF">2021-08-07T19:28:24Z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TC030310239991</vt:lpwstr>
  </property>
</Properties>
</file>